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60" r:id="rId5"/>
    <p:sldId id="261" r:id="rId6"/>
    <p:sldId id="262" r:id="rId7"/>
    <p:sldId id="265" r:id="rId8"/>
    <p:sldId id="266" r:id="rId9"/>
    <p:sldId id="263" r:id="rId10"/>
    <p:sldId id="267" r:id="rId11"/>
    <p:sldId id="269" r:id="rId12"/>
    <p:sldId id="264" r:id="rId13"/>
    <p:sldId id="271" r:id="rId14"/>
    <p:sldId id="270" r:id="rId15"/>
    <p:sldId id="268" r:id="rId16"/>
    <p:sldId id="273" r:id="rId17"/>
    <p:sldId id="272" r:id="rId18"/>
    <p:sldId id="274" r:id="rId19"/>
    <p:sldId id="276" r:id="rId20"/>
    <p:sldId id="279" r:id="rId21"/>
    <p:sldId id="280" r:id="rId22"/>
    <p:sldId id="281" r:id="rId23"/>
    <p:sldId id="282" r:id="rId24"/>
    <p:sldId id="278" r:id="rId25"/>
    <p:sldId id="283" r:id="rId26"/>
    <p:sldId id="28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176E"/>
    <a:srgbClr val="9751CB"/>
    <a:srgbClr val="9407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89861" autoAdjust="0"/>
  </p:normalViewPr>
  <p:slideViewPr>
    <p:cSldViewPr snapToGrid="0">
      <p:cViewPr varScale="1">
        <p:scale>
          <a:sx n="83" d="100"/>
          <a:sy n="83" d="100"/>
        </p:scale>
        <p:origin x="129"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0str0ph3" userId="7d622d77-700b-4d93-9e59-36cebce9946c" providerId="ADAL" clId="{8064B9B0-39E7-4A8E-83B9-09C90C242746}"/>
    <pc:docChg chg="undo redo custSel addSld delSld">
      <pc:chgData name="Ap0str0ph3" userId="7d622d77-700b-4d93-9e59-36cebce9946c" providerId="ADAL" clId="{8064B9B0-39E7-4A8E-83B9-09C90C242746}" dt="2021-10-11T16:13:29.671" v="7" actId="47"/>
      <pc:docMkLst>
        <pc:docMk/>
      </pc:docMkLst>
      <pc:sldChg chg="add del">
        <pc:chgData name="Ap0str0ph3" userId="7d622d77-700b-4d93-9e59-36cebce9946c" providerId="ADAL" clId="{8064B9B0-39E7-4A8E-83B9-09C90C242746}" dt="2021-10-11T16:13:29.671" v="7" actId="47"/>
        <pc:sldMkLst>
          <pc:docMk/>
          <pc:sldMk cId="2979785347" sldId="258"/>
        </pc:sldMkLst>
      </pc:sldChg>
      <pc:sldChg chg="add del">
        <pc:chgData name="Ap0str0ph3" userId="7d622d77-700b-4d93-9e59-36cebce9946c" providerId="ADAL" clId="{8064B9B0-39E7-4A8E-83B9-09C90C242746}" dt="2021-10-11T16:13:29.671" v="7" actId="47"/>
        <pc:sldMkLst>
          <pc:docMk/>
          <pc:sldMk cId="105460519" sldId="259"/>
        </pc:sldMkLst>
      </pc:sldChg>
      <pc:sldChg chg="add del">
        <pc:chgData name="Ap0str0ph3" userId="7d622d77-700b-4d93-9e59-36cebce9946c" providerId="ADAL" clId="{8064B9B0-39E7-4A8E-83B9-09C90C242746}" dt="2021-10-11T16:13:29.671" v="7" actId="47"/>
        <pc:sldMkLst>
          <pc:docMk/>
          <pc:sldMk cId="217936747" sldId="260"/>
        </pc:sldMkLst>
      </pc:sldChg>
      <pc:sldChg chg="add del">
        <pc:chgData name="Ap0str0ph3" userId="7d622d77-700b-4d93-9e59-36cebce9946c" providerId="ADAL" clId="{8064B9B0-39E7-4A8E-83B9-09C90C242746}" dt="2021-10-11T16:13:29.671" v="7" actId="47"/>
        <pc:sldMkLst>
          <pc:docMk/>
          <pc:sldMk cId="323446769" sldId="261"/>
        </pc:sldMkLst>
      </pc:sldChg>
      <pc:sldChg chg="add del">
        <pc:chgData name="Ap0str0ph3" userId="7d622d77-700b-4d93-9e59-36cebce9946c" providerId="ADAL" clId="{8064B9B0-39E7-4A8E-83B9-09C90C242746}" dt="2021-10-11T16:13:29.671" v="7" actId="47"/>
        <pc:sldMkLst>
          <pc:docMk/>
          <pc:sldMk cId="1617731917" sldId="262"/>
        </pc:sldMkLst>
      </pc:sldChg>
      <pc:sldChg chg="add del">
        <pc:chgData name="Ap0str0ph3" userId="7d622d77-700b-4d93-9e59-36cebce9946c" providerId="ADAL" clId="{8064B9B0-39E7-4A8E-83B9-09C90C242746}" dt="2021-10-11T16:13:29.671" v="7" actId="47"/>
        <pc:sldMkLst>
          <pc:docMk/>
          <pc:sldMk cId="3115400951" sldId="263"/>
        </pc:sldMkLst>
      </pc:sldChg>
      <pc:sldChg chg="add del">
        <pc:chgData name="Ap0str0ph3" userId="7d622d77-700b-4d93-9e59-36cebce9946c" providerId="ADAL" clId="{8064B9B0-39E7-4A8E-83B9-09C90C242746}" dt="2021-10-11T16:13:29.671" v="7" actId="47"/>
        <pc:sldMkLst>
          <pc:docMk/>
          <pc:sldMk cId="2413448238" sldId="264"/>
        </pc:sldMkLst>
      </pc:sldChg>
      <pc:sldChg chg="add del">
        <pc:chgData name="Ap0str0ph3" userId="7d622d77-700b-4d93-9e59-36cebce9946c" providerId="ADAL" clId="{8064B9B0-39E7-4A8E-83B9-09C90C242746}" dt="2021-10-11T16:13:29.671" v="7" actId="47"/>
        <pc:sldMkLst>
          <pc:docMk/>
          <pc:sldMk cId="803683696" sldId="265"/>
        </pc:sldMkLst>
      </pc:sldChg>
      <pc:sldChg chg="add del">
        <pc:chgData name="Ap0str0ph3" userId="7d622d77-700b-4d93-9e59-36cebce9946c" providerId="ADAL" clId="{8064B9B0-39E7-4A8E-83B9-09C90C242746}" dt="2021-10-11T16:13:29.671" v="7" actId="47"/>
        <pc:sldMkLst>
          <pc:docMk/>
          <pc:sldMk cId="1445342863" sldId="266"/>
        </pc:sldMkLst>
      </pc:sldChg>
      <pc:sldChg chg="add del">
        <pc:chgData name="Ap0str0ph3" userId="7d622d77-700b-4d93-9e59-36cebce9946c" providerId="ADAL" clId="{8064B9B0-39E7-4A8E-83B9-09C90C242746}" dt="2021-10-11T16:13:29.671" v="7" actId="47"/>
        <pc:sldMkLst>
          <pc:docMk/>
          <pc:sldMk cId="3132835201" sldId="267"/>
        </pc:sldMkLst>
      </pc:sldChg>
      <pc:sldChg chg="add del">
        <pc:chgData name="Ap0str0ph3" userId="7d622d77-700b-4d93-9e59-36cebce9946c" providerId="ADAL" clId="{8064B9B0-39E7-4A8E-83B9-09C90C242746}" dt="2021-10-11T16:13:29.671" v="7" actId="47"/>
        <pc:sldMkLst>
          <pc:docMk/>
          <pc:sldMk cId="4005702523" sldId="268"/>
        </pc:sldMkLst>
      </pc:sldChg>
      <pc:sldChg chg="add del">
        <pc:chgData name="Ap0str0ph3" userId="7d622d77-700b-4d93-9e59-36cebce9946c" providerId="ADAL" clId="{8064B9B0-39E7-4A8E-83B9-09C90C242746}" dt="2021-10-11T16:13:29.671" v="7" actId="47"/>
        <pc:sldMkLst>
          <pc:docMk/>
          <pc:sldMk cId="1683496365" sldId="269"/>
        </pc:sldMkLst>
      </pc:sldChg>
      <pc:sldChg chg="add del">
        <pc:chgData name="Ap0str0ph3" userId="7d622d77-700b-4d93-9e59-36cebce9946c" providerId="ADAL" clId="{8064B9B0-39E7-4A8E-83B9-09C90C242746}" dt="2021-10-11T16:13:29.671" v="7" actId="47"/>
        <pc:sldMkLst>
          <pc:docMk/>
          <pc:sldMk cId="2584255179" sldId="270"/>
        </pc:sldMkLst>
      </pc:sldChg>
      <pc:sldChg chg="add del">
        <pc:chgData name="Ap0str0ph3" userId="7d622d77-700b-4d93-9e59-36cebce9946c" providerId="ADAL" clId="{8064B9B0-39E7-4A8E-83B9-09C90C242746}" dt="2021-10-11T16:13:29.671" v="7" actId="47"/>
        <pc:sldMkLst>
          <pc:docMk/>
          <pc:sldMk cId="3066211204" sldId="271"/>
        </pc:sldMkLst>
      </pc:sldChg>
      <pc:sldChg chg="add del">
        <pc:chgData name="Ap0str0ph3" userId="7d622d77-700b-4d93-9e59-36cebce9946c" providerId="ADAL" clId="{8064B9B0-39E7-4A8E-83B9-09C90C242746}" dt="2021-10-11T16:13:29.671" v="7" actId="47"/>
        <pc:sldMkLst>
          <pc:docMk/>
          <pc:sldMk cId="1843580440" sldId="272"/>
        </pc:sldMkLst>
      </pc:sldChg>
      <pc:sldChg chg="add del">
        <pc:chgData name="Ap0str0ph3" userId="7d622d77-700b-4d93-9e59-36cebce9946c" providerId="ADAL" clId="{8064B9B0-39E7-4A8E-83B9-09C90C242746}" dt="2021-10-11T16:13:29.671" v="7" actId="47"/>
        <pc:sldMkLst>
          <pc:docMk/>
          <pc:sldMk cId="2529679190" sldId="273"/>
        </pc:sldMkLst>
      </pc:sldChg>
      <pc:sldChg chg="add del">
        <pc:chgData name="Ap0str0ph3" userId="7d622d77-700b-4d93-9e59-36cebce9946c" providerId="ADAL" clId="{8064B9B0-39E7-4A8E-83B9-09C90C242746}" dt="2021-10-11T16:13:29.671" v="7" actId="47"/>
        <pc:sldMkLst>
          <pc:docMk/>
          <pc:sldMk cId="3968214242" sldId="274"/>
        </pc:sldMkLst>
      </pc:sldChg>
      <pc:sldChg chg="add del">
        <pc:chgData name="Ap0str0ph3" userId="7d622d77-700b-4d93-9e59-36cebce9946c" providerId="ADAL" clId="{8064B9B0-39E7-4A8E-83B9-09C90C242746}" dt="2021-10-11T16:13:29.671" v="7" actId="47"/>
        <pc:sldMkLst>
          <pc:docMk/>
          <pc:sldMk cId="1596087453" sldId="276"/>
        </pc:sldMkLst>
      </pc:sldChg>
      <pc:sldChg chg="add del">
        <pc:chgData name="Ap0str0ph3" userId="7d622d77-700b-4d93-9e59-36cebce9946c" providerId="ADAL" clId="{8064B9B0-39E7-4A8E-83B9-09C90C242746}" dt="2021-10-11T16:13:29.671" v="7" actId="47"/>
        <pc:sldMkLst>
          <pc:docMk/>
          <pc:sldMk cId="1496118554" sldId="278"/>
        </pc:sldMkLst>
      </pc:sldChg>
      <pc:sldChg chg="add del">
        <pc:chgData name="Ap0str0ph3" userId="7d622d77-700b-4d93-9e59-36cebce9946c" providerId="ADAL" clId="{8064B9B0-39E7-4A8E-83B9-09C90C242746}" dt="2021-10-11T16:13:29.671" v="7" actId="47"/>
        <pc:sldMkLst>
          <pc:docMk/>
          <pc:sldMk cId="253841903" sldId="279"/>
        </pc:sldMkLst>
      </pc:sldChg>
      <pc:sldChg chg="add del">
        <pc:chgData name="Ap0str0ph3" userId="7d622d77-700b-4d93-9e59-36cebce9946c" providerId="ADAL" clId="{8064B9B0-39E7-4A8E-83B9-09C90C242746}" dt="2021-10-11T16:13:29.671" v="7" actId="47"/>
        <pc:sldMkLst>
          <pc:docMk/>
          <pc:sldMk cId="691637629" sldId="280"/>
        </pc:sldMkLst>
      </pc:sldChg>
      <pc:sldChg chg="add del">
        <pc:chgData name="Ap0str0ph3" userId="7d622d77-700b-4d93-9e59-36cebce9946c" providerId="ADAL" clId="{8064B9B0-39E7-4A8E-83B9-09C90C242746}" dt="2021-10-11T16:13:29.671" v="7" actId="47"/>
        <pc:sldMkLst>
          <pc:docMk/>
          <pc:sldMk cId="2427494076" sldId="281"/>
        </pc:sldMkLst>
      </pc:sldChg>
      <pc:sldChg chg="add del">
        <pc:chgData name="Ap0str0ph3" userId="7d622d77-700b-4d93-9e59-36cebce9946c" providerId="ADAL" clId="{8064B9B0-39E7-4A8E-83B9-09C90C242746}" dt="2021-10-11T16:13:29.671" v="7" actId="47"/>
        <pc:sldMkLst>
          <pc:docMk/>
          <pc:sldMk cId="2025934179" sldId="282"/>
        </pc:sldMkLst>
      </pc:sldChg>
      <pc:sldChg chg="add del">
        <pc:chgData name="Ap0str0ph3" userId="7d622d77-700b-4d93-9e59-36cebce9946c" providerId="ADAL" clId="{8064B9B0-39E7-4A8E-83B9-09C90C242746}" dt="2021-10-11T16:13:29.671" v="7" actId="47"/>
        <pc:sldMkLst>
          <pc:docMk/>
          <pc:sldMk cId="2526377224" sldId="283"/>
        </pc:sldMkLst>
      </pc:sldChg>
      <pc:sldChg chg="add del">
        <pc:chgData name="Ap0str0ph3" userId="7d622d77-700b-4d93-9e59-36cebce9946c" providerId="ADAL" clId="{8064B9B0-39E7-4A8E-83B9-09C90C242746}" dt="2021-10-11T16:13:29.416" v="6" actId="47"/>
        <pc:sldMkLst>
          <pc:docMk/>
          <pc:sldMk cId="1150189002"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73149-2015-4C90-AE68-A4DBDD914097}" type="datetimeFigureOut">
              <a:rPr lang="zh-CN" altLang="en-US" smtClean="0"/>
              <a:t>2021/10/12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4970A-C273-4B2E-8F30-28D23B9E913E}" type="slidenum">
              <a:rPr lang="zh-CN" altLang="en-US" smtClean="0"/>
              <a:t>‹#›</a:t>
            </a:fld>
            <a:endParaRPr lang="zh-CN" altLang="en-US"/>
          </a:p>
        </p:txBody>
      </p:sp>
    </p:spTree>
    <p:extLst>
      <p:ext uri="{BB962C8B-B14F-4D97-AF65-F5344CB8AC3E}">
        <p14:creationId xmlns:p14="http://schemas.microsoft.com/office/powerpoint/2010/main" val="13548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同轴电缆是一种电线及信号传输线，一般是由四层物料包裹而成，自里向外：</a:t>
            </a:r>
            <a:endParaRPr lang="en-US" altLang="zh-CN" dirty="0"/>
          </a:p>
          <a:p>
            <a:pPr marL="171450" indent="-171450">
              <a:buFont typeface="Arial" panose="020B0604020202020204" pitchFamily="34" charset="0"/>
              <a:buChar char="•"/>
            </a:pPr>
            <a:r>
              <a:rPr lang="zh-CN" altLang="en-US" dirty="0"/>
              <a:t>一根导电铜线</a:t>
            </a:r>
            <a:endParaRPr lang="en-US" altLang="zh-CN" dirty="0"/>
          </a:p>
          <a:p>
            <a:pPr marL="171450" indent="-171450">
              <a:buFont typeface="Arial" panose="020B0604020202020204" pitchFamily="34" charset="0"/>
              <a:buChar char="•"/>
            </a:pPr>
            <a:r>
              <a:rPr lang="zh-CN" altLang="en-US" dirty="0"/>
              <a:t>一层塑胶（作绝缘体、电介质之用）</a:t>
            </a:r>
            <a:endParaRPr lang="en-US" altLang="zh-CN" dirty="0"/>
          </a:p>
          <a:p>
            <a:pPr marL="171450" indent="-171450">
              <a:buFont typeface="Arial" panose="020B0604020202020204" pitchFamily="34" charset="0"/>
              <a:buChar char="•"/>
            </a:pPr>
            <a:r>
              <a:rPr lang="zh-CN" altLang="en-US" dirty="0"/>
              <a:t>一层薄的网状导电体（一般为铜或合金）</a:t>
            </a:r>
            <a:endParaRPr lang="en-US" altLang="zh-CN" dirty="0"/>
          </a:p>
          <a:p>
            <a:pPr marL="171450" indent="-171450">
              <a:buFont typeface="Arial" panose="020B0604020202020204" pitchFamily="34" charset="0"/>
              <a:buChar char="•"/>
            </a:pPr>
            <a:r>
              <a:rPr lang="zh-CN" altLang="en-US" dirty="0"/>
              <a:t>一层绝缘物料，作为外皮</a:t>
            </a:r>
            <a:endParaRPr lang="en-US" altLang="zh-CN" dirty="0"/>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双绞线是由两条外面被覆塑胶类绝缘材料、内含铜缆线，互相绝缘的双线互相缠绕（一般以顺时针缠绕），绞合成螺旋状的一种电缆线。</a:t>
            </a:r>
            <a:endParaRPr lang="en-US" altLang="zh-CN" dirty="0"/>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光导纤维是一种由玻璃或塑料制成的纤维，利用光在这些纤维中以全内反射原理传输的光传导工具。</a:t>
            </a:r>
          </a:p>
        </p:txBody>
      </p:sp>
      <p:sp>
        <p:nvSpPr>
          <p:cNvPr id="4" name="灯片编号占位符 3"/>
          <p:cNvSpPr>
            <a:spLocks noGrp="1"/>
          </p:cNvSpPr>
          <p:nvPr>
            <p:ph type="sldNum" sz="quarter" idx="5"/>
          </p:nvPr>
        </p:nvSpPr>
        <p:spPr/>
        <p:txBody>
          <a:bodyPr/>
          <a:lstStyle/>
          <a:p>
            <a:fld id="{3394970A-C273-4B2E-8F30-28D23B9E913E}" type="slidenum">
              <a:rPr lang="zh-CN" altLang="en-US" smtClean="0"/>
              <a:t>3</a:t>
            </a:fld>
            <a:endParaRPr lang="zh-CN" altLang="en-US"/>
          </a:p>
        </p:txBody>
      </p:sp>
    </p:spTree>
    <p:extLst>
      <p:ext uri="{BB962C8B-B14F-4D97-AF65-F5344CB8AC3E}">
        <p14:creationId xmlns:p14="http://schemas.microsoft.com/office/powerpoint/2010/main" val="106770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4970A-C273-4B2E-8F30-28D23B9E913E}" type="slidenum">
              <a:rPr lang="zh-CN" altLang="en-US" smtClean="0"/>
              <a:t>5</a:t>
            </a:fld>
            <a:endParaRPr lang="zh-CN" altLang="en-US"/>
          </a:p>
        </p:txBody>
      </p:sp>
    </p:spTree>
    <p:extLst>
      <p:ext uri="{BB962C8B-B14F-4D97-AF65-F5344CB8AC3E}">
        <p14:creationId xmlns:p14="http://schemas.microsoft.com/office/powerpoint/2010/main" val="327425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RJ11</a:t>
            </a:r>
            <a:r>
              <a:rPr lang="zh-CN" altLang="en-US" dirty="0"/>
              <a:t>为常用电话线接口，</a:t>
            </a:r>
            <a:r>
              <a:rPr lang="en-US" altLang="zh-CN" dirty="0"/>
              <a:t>RJ45</a:t>
            </a:r>
            <a:r>
              <a:rPr lang="zh-CN" altLang="en-US" dirty="0"/>
              <a:t>为常用网线接口。</a:t>
            </a:r>
          </a:p>
        </p:txBody>
      </p:sp>
      <p:sp>
        <p:nvSpPr>
          <p:cNvPr id="4" name="灯片编号占位符 3"/>
          <p:cNvSpPr>
            <a:spLocks noGrp="1"/>
          </p:cNvSpPr>
          <p:nvPr>
            <p:ph type="sldNum" sz="quarter" idx="5"/>
          </p:nvPr>
        </p:nvSpPr>
        <p:spPr/>
        <p:txBody>
          <a:bodyPr/>
          <a:lstStyle/>
          <a:p>
            <a:fld id="{3394970A-C273-4B2E-8F30-28D23B9E913E}" type="slidenum">
              <a:rPr lang="zh-CN" altLang="en-US" smtClean="0"/>
              <a:t>11</a:t>
            </a:fld>
            <a:endParaRPr lang="zh-CN" altLang="en-US"/>
          </a:p>
        </p:txBody>
      </p:sp>
    </p:spTree>
    <p:extLst>
      <p:ext uri="{BB962C8B-B14F-4D97-AF65-F5344CB8AC3E}">
        <p14:creationId xmlns:p14="http://schemas.microsoft.com/office/powerpoint/2010/main" val="1081562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27592F1-28B8-42DA-BD71-2FFADAFF6AFC}"/>
              </a:ext>
            </a:extLst>
          </p:cNvPr>
          <p:cNvSpPr>
            <a:spLocks noGrp="1"/>
          </p:cNvSpPr>
          <p:nvPr>
            <p:ph type="ctrTitle" hasCustomPrompt="1"/>
          </p:nvPr>
        </p:nvSpPr>
        <p:spPr>
          <a:xfrm>
            <a:off x="1097280" y="2071772"/>
            <a:ext cx="10058400" cy="2201310"/>
          </a:xfrm>
          <a:prstGeom prst="rect">
            <a:avLst/>
          </a:prstGeom>
        </p:spPr>
        <p:txBody>
          <a:bodyPr anchor="b">
            <a:normAutofit/>
          </a:bodyPr>
          <a:lstStyle>
            <a:lvl1pPr algn="l">
              <a:lnSpc>
                <a:spcPct val="85000"/>
              </a:lnSpc>
              <a:defRPr sz="7200" spc="-50" baseline="0">
                <a:solidFill>
                  <a:schemeClr val="tx1">
                    <a:lumMod val="85000"/>
                    <a:lumOff val="15000"/>
                  </a:schemeClr>
                </a:solidFill>
              </a:defRPr>
            </a:lvl1pPr>
          </a:lstStyle>
          <a:p>
            <a:r>
              <a:rPr lang="zh-CN" altLang="en-US" dirty="0"/>
              <a:t>清华网管 </a:t>
            </a:r>
            <a:r>
              <a:rPr lang="en-US" altLang="zh-CN" dirty="0"/>
              <a:t>: </a:t>
            </a:r>
            <a:r>
              <a:rPr lang="zh-CN" altLang="en-US" dirty="0"/>
              <a:t>从入门到精通</a:t>
            </a:r>
            <a:endParaRPr lang="en-US" dirty="0"/>
          </a:p>
        </p:txBody>
      </p:sp>
      <p:cxnSp>
        <p:nvCxnSpPr>
          <p:cNvPr id="20" name="Straight Connector 8">
            <a:extLst>
              <a:ext uri="{FF2B5EF4-FFF2-40B4-BE49-F238E27FC236}">
                <a16:creationId xmlns:a16="http://schemas.microsoft.com/office/drawing/2014/main" id="{C129E2F7-3951-4EEF-889B-8735F4069510}"/>
              </a:ext>
            </a:extLst>
          </p:cNvPr>
          <p:cNvCxnSpPr/>
          <p:nvPr userDrawn="1"/>
        </p:nvCxnSpPr>
        <p:spPr>
          <a:xfrm>
            <a:off x="1207658" y="435462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C8622666-FDE8-4CFE-9AD6-2727A0EE56C8}"/>
              </a:ext>
            </a:extLst>
          </p:cNvPr>
          <p:cNvSpPr>
            <a:spLocks noGrp="1"/>
          </p:cNvSpPr>
          <p:nvPr>
            <p:ph type="body" sz="quarter" idx="14" hasCustomPrompt="1"/>
          </p:nvPr>
        </p:nvSpPr>
        <p:spPr>
          <a:xfrm>
            <a:off x="1096963" y="4440238"/>
            <a:ext cx="7127027" cy="693355"/>
          </a:xfrm>
          <a:prstGeom prst="rect">
            <a:avLst/>
          </a:prstGeom>
        </p:spPr>
        <p:txBody>
          <a:bodyPr anchor="b"/>
          <a:lstStyle>
            <a:lvl1pPr marL="0" indent="0">
              <a:buNone/>
              <a:defRPr sz="4000" b="0"/>
            </a:lvl1pPr>
          </a:lstStyle>
          <a:p>
            <a:pPr lvl="0"/>
            <a:r>
              <a:rPr lang="en-US" altLang="zh-CN" dirty="0"/>
              <a:t>SNS </a:t>
            </a:r>
            <a:r>
              <a:rPr lang="zh-CN" altLang="en-US" dirty="0"/>
              <a:t>新队员第一次培训</a:t>
            </a:r>
          </a:p>
        </p:txBody>
      </p:sp>
      <p:sp>
        <p:nvSpPr>
          <p:cNvPr id="28" name="文本占位符 2">
            <a:extLst>
              <a:ext uri="{FF2B5EF4-FFF2-40B4-BE49-F238E27FC236}">
                <a16:creationId xmlns:a16="http://schemas.microsoft.com/office/drawing/2014/main" id="{FBE3EBE7-1197-476A-995C-7BF099F0F541}"/>
              </a:ext>
            </a:extLst>
          </p:cNvPr>
          <p:cNvSpPr>
            <a:spLocks noGrp="1"/>
          </p:cNvSpPr>
          <p:nvPr>
            <p:ph type="body" sz="quarter" idx="15" hasCustomPrompt="1"/>
          </p:nvPr>
        </p:nvSpPr>
        <p:spPr>
          <a:xfrm>
            <a:off x="8223990" y="4440239"/>
            <a:ext cx="2920465" cy="557349"/>
          </a:xfrm>
          <a:prstGeom prst="rect">
            <a:avLst/>
          </a:prstGeom>
        </p:spPr>
        <p:txBody>
          <a:bodyPr anchor="b"/>
          <a:lstStyle>
            <a:lvl1pPr marL="0" indent="0" algn="r">
              <a:buNone/>
              <a:defRPr sz="2800" b="1"/>
            </a:lvl1pPr>
          </a:lstStyle>
          <a:p>
            <a:pPr lvl="0"/>
            <a:r>
              <a:rPr lang="zh-CN" altLang="en-US" dirty="0"/>
              <a:t>哆啦</a:t>
            </a:r>
            <a:r>
              <a:rPr lang="en-US" altLang="zh-CN" dirty="0"/>
              <a:t>A</a:t>
            </a:r>
            <a:r>
              <a:rPr lang="zh-CN" altLang="en-US" dirty="0"/>
              <a:t>梦</a:t>
            </a:r>
            <a:endParaRPr lang="en-US" altLang="zh-CN" dirty="0"/>
          </a:p>
        </p:txBody>
      </p:sp>
      <p:sp>
        <p:nvSpPr>
          <p:cNvPr id="29" name="文本占位符 2">
            <a:extLst>
              <a:ext uri="{FF2B5EF4-FFF2-40B4-BE49-F238E27FC236}">
                <a16:creationId xmlns:a16="http://schemas.microsoft.com/office/drawing/2014/main" id="{78D122C0-6FDC-4E09-A85B-A4EFF54E3363}"/>
              </a:ext>
            </a:extLst>
          </p:cNvPr>
          <p:cNvSpPr>
            <a:spLocks noGrp="1"/>
          </p:cNvSpPr>
          <p:nvPr>
            <p:ph type="body" sz="quarter" idx="16" hasCustomPrompt="1"/>
          </p:nvPr>
        </p:nvSpPr>
        <p:spPr>
          <a:xfrm>
            <a:off x="8223990" y="5332616"/>
            <a:ext cx="2920465" cy="273190"/>
          </a:xfrm>
          <a:prstGeom prst="rect">
            <a:avLst/>
          </a:prstGeom>
        </p:spPr>
        <p:txBody>
          <a:bodyPr anchor="b"/>
          <a:lstStyle>
            <a:lvl1pPr marL="0" indent="0" algn="r">
              <a:buNone/>
              <a:defRPr sz="1400" b="0"/>
            </a:lvl1pPr>
          </a:lstStyle>
          <a:p>
            <a:pPr lvl="0"/>
            <a:r>
              <a:rPr lang="en-US" altLang="zh-CN" dirty="0"/>
              <a:t>2021 · 09</a:t>
            </a:r>
          </a:p>
        </p:txBody>
      </p:sp>
      <p:sp>
        <p:nvSpPr>
          <p:cNvPr id="11" name="文本占位符 2">
            <a:extLst>
              <a:ext uri="{FF2B5EF4-FFF2-40B4-BE49-F238E27FC236}">
                <a16:creationId xmlns:a16="http://schemas.microsoft.com/office/drawing/2014/main" id="{12810B93-6B01-455B-B3CC-E7D75CA4194A}"/>
              </a:ext>
            </a:extLst>
          </p:cNvPr>
          <p:cNvSpPr>
            <a:spLocks noGrp="1"/>
          </p:cNvSpPr>
          <p:nvPr>
            <p:ph type="body" sz="quarter" idx="17" hasCustomPrompt="1"/>
          </p:nvPr>
        </p:nvSpPr>
        <p:spPr>
          <a:xfrm>
            <a:off x="8223990" y="5000203"/>
            <a:ext cx="2920465" cy="329801"/>
          </a:xfrm>
          <a:prstGeom prst="rect">
            <a:avLst/>
          </a:prstGeom>
        </p:spPr>
        <p:txBody>
          <a:bodyPr anchor="t"/>
          <a:lstStyle>
            <a:lvl1pPr marL="0" indent="0" algn="r">
              <a:buNone/>
              <a:defRPr sz="1800" b="0"/>
            </a:lvl1pPr>
          </a:lstStyle>
          <a:p>
            <a:pPr lvl="0"/>
            <a:r>
              <a:rPr lang="en-US" altLang="zh-CN" dirty="0"/>
              <a:t>SNS </a:t>
            </a:r>
            <a:r>
              <a:rPr lang="zh-CN" altLang="en-US" dirty="0"/>
              <a:t>吉祥物</a:t>
            </a:r>
            <a:endParaRPr lang="en-US" altLang="zh-CN" dirty="0"/>
          </a:p>
        </p:txBody>
      </p:sp>
      <p:pic>
        <p:nvPicPr>
          <p:cNvPr id="6" name="图片 5" descr="徽标, 公司名称&#10;&#10;描述已自动生成">
            <a:extLst>
              <a:ext uri="{FF2B5EF4-FFF2-40B4-BE49-F238E27FC236}">
                <a16:creationId xmlns:a16="http://schemas.microsoft.com/office/drawing/2014/main" id="{BF81AB23-442A-453F-8101-1D4908CAAF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70640" y="416822"/>
            <a:ext cx="1331746" cy="1331746"/>
          </a:xfrm>
          <a:prstGeom prst="rect">
            <a:avLst/>
          </a:prstGeom>
        </p:spPr>
      </p:pic>
      <p:sp>
        <p:nvSpPr>
          <p:cNvPr id="13" name="文本占位符 2">
            <a:extLst>
              <a:ext uri="{FF2B5EF4-FFF2-40B4-BE49-F238E27FC236}">
                <a16:creationId xmlns:a16="http://schemas.microsoft.com/office/drawing/2014/main" id="{11638BD0-D6DC-4CE6-AFCA-C3CD4688392E}"/>
              </a:ext>
            </a:extLst>
          </p:cNvPr>
          <p:cNvSpPr>
            <a:spLocks noGrp="1"/>
          </p:cNvSpPr>
          <p:nvPr>
            <p:ph type="body" sz="quarter" idx="18" hasCustomPrompt="1"/>
          </p:nvPr>
        </p:nvSpPr>
        <p:spPr>
          <a:xfrm>
            <a:off x="1096963" y="5136212"/>
            <a:ext cx="7127027" cy="480467"/>
          </a:xfrm>
          <a:prstGeom prst="rect">
            <a:avLst/>
          </a:prstGeom>
        </p:spPr>
        <p:txBody>
          <a:bodyPr anchor="b"/>
          <a:lstStyle>
            <a:lvl1pPr marL="0" indent="0">
              <a:buNone/>
              <a:defRPr sz="2400" b="0"/>
            </a:lvl1pPr>
          </a:lstStyle>
          <a:p>
            <a:pPr lvl="0"/>
            <a:r>
              <a:rPr lang="en-US" altLang="zh-CN" dirty="0"/>
              <a:t>The First Class for SNS Freshmen, 2021</a:t>
            </a:r>
            <a:endParaRPr lang="zh-CN" altLang="en-US" dirty="0"/>
          </a:p>
        </p:txBody>
      </p:sp>
      <p:sp>
        <p:nvSpPr>
          <p:cNvPr id="19" name="矩形 18">
            <a:extLst>
              <a:ext uri="{FF2B5EF4-FFF2-40B4-BE49-F238E27FC236}">
                <a16:creationId xmlns:a16="http://schemas.microsoft.com/office/drawing/2014/main" id="{0A05EA06-5C66-455F-A35A-8514C87193CB}"/>
              </a:ext>
            </a:extLst>
          </p:cNvPr>
          <p:cNvSpPr/>
          <p:nvPr userDrawn="1"/>
        </p:nvSpPr>
        <p:spPr>
          <a:xfrm>
            <a:off x="0" y="6367141"/>
            <a:ext cx="12192000" cy="74037"/>
          </a:xfrm>
          <a:prstGeom prst="rect">
            <a:avLst/>
          </a:prstGeom>
          <a:solidFill>
            <a:srgbClr val="9751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3309DE3-1C2F-433E-B91A-311EE7DDDCF2}"/>
              </a:ext>
            </a:extLst>
          </p:cNvPr>
          <p:cNvSpPr/>
          <p:nvPr userDrawn="1"/>
        </p:nvSpPr>
        <p:spPr>
          <a:xfrm>
            <a:off x="0" y="6431966"/>
            <a:ext cx="12192000" cy="428645"/>
          </a:xfrm>
          <a:prstGeom prst="rect">
            <a:avLst/>
          </a:prstGeom>
          <a:solidFill>
            <a:srgbClr val="661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页脚占位符 10">
            <a:extLst>
              <a:ext uri="{FF2B5EF4-FFF2-40B4-BE49-F238E27FC236}">
                <a16:creationId xmlns:a16="http://schemas.microsoft.com/office/drawing/2014/main" id="{980AB6F0-75BA-467F-9A27-7A45A88DE34C}"/>
              </a:ext>
            </a:extLst>
          </p:cNvPr>
          <p:cNvSpPr>
            <a:spLocks noGrp="1"/>
          </p:cNvSpPr>
          <p:nvPr>
            <p:ph type="ftr" sz="quarter" idx="12"/>
          </p:nvPr>
        </p:nvSpPr>
        <p:spPr>
          <a:xfrm>
            <a:off x="489613" y="6431966"/>
            <a:ext cx="2150091" cy="426034"/>
          </a:xfrm>
          <a:prstGeom prst="rect">
            <a:avLst/>
          </a:prstGeom>
        </p:spPr>
        <p:txBody>
          <a:bodyPr anchor="ctr"/>
          <a:lstStyle>
            <a:lvl1pPr>
              <a:defRPr sz="1400">
                <a:solidFill>
                  <a:schemeClr val="bg1"/>
                </a:solidFill>
              </a:defRPr>
            </a:lvl1pPr>
          </a:lstStyle>
          <a:p>
            <a:r>
              <a:rPr lang="zh-CN" altLang="en-US" dirty="0"/>
              <a:t>学生网服 </a:t>
            </a:r>
            <a:r>
              <a:rPr lang="en-US" altLang="zh-CN" dirty="0"/>
              <a:t>SNS © 2021</a:t>
            </a:r>
            <a:endParaRPr lang="zh-CN" altLang="en-US" dirty="0"/>
          </a:p>
        </p:txBody>
      </p:sp>
      <p:sp>
        <p:nvSpPr>
          <p:cNvPr id="24" name="灯片编号占位符 11">
            <a:extLst>
              <a:ext uri="{FF2B5EF4-FFF2-40B4-BE49-F238E27FC236}">
                <a16:creationId xmlns:a16="http://schemas.microsoft.com/office/drawing/2014/main" id="{5DDC7F95-A84F-40AD-A14D-ACA43570EA36}"/>
              </a:ext>
            </a:extLst>
          </p:cNvPr>
          <p:cNvSpPr>
            <a:spLocks noGrp="1"/>
          </p:cNvSpPr>
          <p:nvPr>
            <p:ph type="sldNum" sz="quarter" idx="13"/>
          </p:nvPr>
        </p:nvSpPr>
        <p:spPr>
          <a:xfrm>
            <a:off x="11074401" y="6433271"/>
            <a:ext cx="627986" cy="426034"/>
          </a:xfrm>
          <a:prstGeom prst="rect">
            <a:avLst/>
          </a:prstGeom>
        </p:spPr>
        <p:txBody>
          <a:bodyPr anchor="ctr"/>
          <a:lstStyle>
            <a:lvl1pPr algn="r">
              <a:defRPr sz="1400">
                <a:solidFill>
                  <a:schemeClr val="bg1"/>
                </a:solidFill>
              </a:defRPr>
            </a:lvl1pPr>
          </a:lstStyle>
          <a:p>
            <a:fld id="{8D562992-2BE8-4B37-BE99-62904307C777}" type="slidenum">
              <a:rPr lang="zh-CN" altLang="en-US" smtClean="0"/>
              <a:pPr/>
              <a:t>‹#›</a:t>
            </a:fld>
            <a:endParaRPr lang="zh-CN" altLang="en-US" dirty="0"/>
          </a:p>
        </p:txBody>
      </p:sp>
      <p:sp>
        <p:nvSpPr>
          <p:cNvPr id="25" name="内容占位符 3">
            <a:extLst>
              <a:ext uri="{FF2B5EF4-FFF2-40B4-BE49-F238E27FC236}">
                <a16:creationId xmlns:a16="http://schemas.microsoft.com/office/drawing/2014/main" id="{6AFCF224-4536-41A5-AB5E-68F724C0094F}"/>
              </a:ext>
            </a:extLst>
          </p:cNvPr>
          <p:cNvSpPr>
            <a:spLocks noGrp="1"/>
          </p:cNvSpPr>
          <p:nvPr>
            <p:ph sz="quarter" idx="19" hasCustomPrompt="1"/>
          </p:nvPr>
        </p:nvSpPr>
        <p:spPr>
          <a:xfrm>
            <a:off x="3635859" y="6432550"/>
            <a:ext cx="5002213" cy="425450"/>
          </a:xfrm>
          <a:prstGeom prst="rect">
            <a:avLst/>
          </a:prstGeom>
        </p:spPr>
        <p:txBody>
          <a:bodyPr anchor="ctr"/>
          <a:lstStyle>
            <a:lvl1pPr marL="0" indent="0" algn="ctr">
              <a:buNone/>
              <a:defRPr sz="1800" b="1">
                <a:solidFill>
                  <a:schemeClr val="bg1"/>
                </a:solidFill>
              </a:defRPr>
            </a:lvl1pPr>
            <a:lvl5pPr>
              <a:defRPr/>
            </a:lvl5pPr>
          </a:lstStyle>
          <a:p>
            <a:pPr lvl="0"/>
            <a:r>
              <a:rPr lang="zh-CN" altLang="en-US" dirty="0"/>
              <a:t>清华网管：从入门到精通</a:t>
            </a:r>
          </a:p>
        </p:txBody>
      </p:sp>
    </p:spTree>
    <p:extLst>
      <p:ext uri="{BB962C8B-B14F-4D97-AF65-F5344CB8AC3E}">
        <p14:creationId xmlns:p14="http://schemas.microsoft.com/office/powerpoint/2010/main" val="2676431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含 header 和 footer">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20E34F-6AC1-48C8-9F20-97CE89C483CD}"/>
              </a:ext>
            </a:extLst>
          </p:cNvPr>
          <p:cNvSpPr>
            <a:spLocks noGrp="1"/>
          </p:cNvSpPr>
          <p:nvPr>
            <p:ph idx="1"/>
          </p:nvPr>
        </p:nvSpPr>
        <p:spPr>
          <a:xfrm>
            <a:off x="838200" y="1112293"/>
            <a:ext cx="10515600" cy="506467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8" name="矩形 17">
            <a:extLst>
              <a:ext uri="{FF2B5EF4-FFF2-40B4-BE49-F238E27FC236}">
                <a16:creationId xmlns:a16="http://schemas.microsoft.com/office/drawing/2014/main" id="{B884FEDF-323F-4703-BABB-EF21ECABE5C1}"/>
              </a:ext>
            </a:extLst>
          </p:cNvPr>
          <p:cNvSpPr/>
          <p:nvPr userDrawn="1"/>
        </p:nvSpPr>
        <p:spPr>
          <a:xfrm>
            <a:off x="0" y="-1"/>
            <a:ext cx="12192000" cy="857291"/>
          </a:xfrm>
          <a:prstGeom prst="rect">
            <a:avLst/>
          </a:prstGeom>
          <a:solidFill>
            <a:srgbClr val="661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415967C-D608-460E-AD94-0C391B77A0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658" y="103373"/>
            <a:ext cx="650542" cy="650542"/>
          </a:xfrm>
          <a:prstGeom prst="rect">
            <a:avLst/>
          </a:prstGeom>
        </p:spPr>
      </p:pic>
      <p:cxnSp>
        <p:nvCxnSpPr>
          <p:cNvPr id="20" name="直接连接符 19">
            <a:extLst>
              <a:ext uri="{FF2B5EF4-FFF2-40B4-BE49-F238E27FC236}">
                <a16:creationId xmlns:a16="http://schemas.microsoft.com/office/drawing/2014/main" id="{7D3BF0CF-657E-4C39-9B05-131F055E2A5E}"/>
              </a:ext>
            </a:extLst>
          </p:cNvPr>
          <p:cNvCxnSpPr>
            <a:cxnSpLocks/>
          </p:cNvCxnSpPr>
          <p:nvPr userDrawn="1"/>
        </p:nvCxnSpPr>
        <p:spPr>
          <a:xfrm>
            <a:off x="1003110" y="170597"/>
            <a:ext cx="0" cy="4572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1" name="标题 1">
            <a:extLst>
              <a:ext uri="{FF2B5EF4-FFF2-40B4-BE49-F238E27FC236}">
                <a16:creationId xmlns:a16="http://schemas.microsoft.com/office/drawing/2014/main" id="{3A5ABE20-3FD0-460A-AF06-E1EC4D91A53B}"/>
              </a:ext>
            </a:extLst>
          </p:cNvPr>
          <p:cNvSpPr>
            <a:spLocks noGrp="1"/>
          </p:cNvSpPr>
          <p:nvPr>
            <p:ph type="title"/>
          </p:nvPr>
        </p:nvSpPr>
        <p:spPr>
          <a:xfrm>
            <a:off x="1262418" y="103374"/>
            <a:ext cx="10091381" cy="650544"/>
          </a:xfrm>
          <a:prstGeom prst="rect">
            <a:avLst/>
          </a:prstGeom>
        </p:spPr>
        <p:txBody>
          <a:bodyPr anchor="ctr">
            <a:normAutofit/>
          </a:bodyPr>
          <a:lstStyle>
            <a:lvl1pPr>
              <a:defRPr sz="3200" b="1">
                <a:solidFill>
                  <a:schemeClr val="bg1"/>
                </a:solidFill>
              </a:defRPr>
            </a:lvl1pPr>
          </a:lstStyle>
          <a:p>
            <a:r>
              <a:rPr lang="zh-CN" altLang="en-US"/>
              <a:t>单击此处编辑母版标题样式</a:t>
            </a:r>
            <a:endParaRPr lang="zh-CN" altLang="en-US" dirty="0"/>
          </a:p>
        </p:txBody>
      </p:sp>
      <p:sp>
        <p:nvSpPr>
          <p:cNvPr id="33" name="矩形 32">
            <a:extLst>
              <a:ext uri="{FF2B5EF4-FFF2-40B4-BE49-F238E27FC236}">
                <a16:creationId xmlns:a16="http://schemas.microsoft.com/office/drawing/2014/main" id="{F36316F1-AA4C-4101-85E7-9F437EB8BDFC}"/>
              </a:ext>
            </a:extLst>
          </p:cNvPr>
          <p:cNvSpPr/>
          <p:nvPr userDrawn="1"/>
        </p:nvSpPr>
        <p:spPr>
          <a:xfrm>
            <a:off x="0" y="6367141"/>
            <a:ext cx="12192000" cy="74037"/>
          </a:xfrm>
          <a:prstGeom prst="rect">
            <a:avLst/>
          </a:prstGeom>
          <a:solidFill>
            <a:srgbClr val="9751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CFFA8DCF-0C2E-4C90-9BD1-BA657D14A861}"/>
              </a:ext>
            </a:extLst>
          </p:cNvPr>
          <p:cNvSpPr/>
          <p:nvPr userDrawn="1"/>
        </p:nvSpPr>
        <p:spPr>
          <a:xfrm>
            <a:off x="0" y="6431966"/>
            <a:ext cx="12192000" cy="428645"/>
          </a:xfrm>
          <a:prstGeom prst="rect">
            <a:avLst/>
          </a:prstGeom>
          <a:solidFill>
            <a:srgbClr val="661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页脚占位符 10">
            <a:extLst>
              <a:ext uri="{FF2B5EF4-FFF2-40B4-BE49-F238E27FC236}">
                <a16:creationId xmlns:a16="http://schemas.microsoft.com/office/drawing/2014/main" id="{4D874825-0713-40DE-AF82-417FD5E7E3A9}"/>
              </a:ext>
            </a:extLst>
          </p:cNvPr>
          <p:cNvSpPr>
            <a:spLocks noGrp="1"/>
          </p:cNvSpPr>
          <p:nvPr>
            <p:ph type="ftr" sz="quarter" idx="12"/>
          </p:nvPr>
        </p:nvSpPr>
        <p:spPr>
          <a:xfrm>
            <a:off x="489613" y="6431966"/>
            <a:ext cx="2150091" cy="426034"/>
          </a:xfrm>
          <a:prstGeom prst="rect">
            <a:avLst/>
          </a:prstGeom>
        </p:spPr>
        <p:txBody>
          <a:bodyPr anchor="ctr"/>
          <a:lstStyle>
            <a:lvl1pPr>
              <a:defRPr sz="1400">
                <a:solidFill>
                  <a:schemeClr val="bg1"/>
                </a:solidFill>
              </a:defRPr>
            </a:lvl1pPr>
          </a:lstStyle>
          <a:p>
            <a:r>
              <a:rPr lang="zh-CN" altLang="en-US" dirty="0"/>
              <a:t>学生网服 </a:t>
            </a:r>
            <a:r>
              <a:rPr lang="en-US" altLang="zh-CN" dirty="0"/>
              <a:t>SNS © 2021</a:t>
            </a:r>
            <a:endParaRPr lang="zh-CN" altLang="en-US" dirty="0"/>
          </a:p>
        </p:txBody>
      </p:sp>
      <p:sp>
        <p:nvSpPr>
          <p:cNvPr id="36" name="灯片编号占位符 11">
            <a:extLst>
              <a:ext uri="{FF2B5EF4-FFF2-40B4-BE49-F238E27FC236}">
                <a16:creationId xmlns:a16="http://schemas.microsoft.com/office/drawing/2014/main" id="{DEAB4E34-DC6B-479A-95B7-7F48AEBC2449}"/>
              </a:ext>
            </a:extLst>
          </p:cNvPr>
          <p:cNvSpPr>
            <a:spLocks noGrp="1"/>
          </p:cNvSpPr>
          <p:nvPr>
            <p:ph type="sldNum" sz="quarter" idx="13"/>
          </p:nvPr>
        </p:nvSpPr>
        <p:spPr>
          <a:xfrm>
            <a:off x="11074401" y="6433271"/>
            <a:ext cx="627986" cy="426034"/>
          </a:xfrm>
          <a:prstGeom prst="rect">
            <a:avLst/>
          </a:prstGeom>
        </p:spPr>
        <p:txBody>
          <a:bodyPr anchor="ctr"/>
          <a:lstStyle>
            <a:lvl1pPr algn="r">
              <a:defRPr sz="1400">
                <a:solidFill>
                  <a:schemeClr val="bg1"/>
                </a:solidFill>
              </a:defRPr>
            </a:lvl1pPr>
          </a:lstStyle>
          <a:p>
            <a:fld id="{8D562992-2BE8-4B37-BE99-62904307C777}" type="slidenum">
              <a:rPr lang="zh-CN" altLang="en-US" smtClean="0"/>
              <a:pPr/>
              <a:t>‹#›</a:t>
            </a:fld>
            <a:endParaRPr lang="zh-CN" altLang="en-US" dirty="0"/>
          </a:p>
        </p:txBody>
      </p:sp>
      <p:sp>
        <p:nvSpPr>
          <p:cNvPr id="37" name="内容占位符 3">
            <a:extLst>
              <a:ext uri="{FF2B5EF4-FFF2-40B4-BE49-F238E27FC236}">
                <a16:creationId xmlns:a16="http://schemas.microsoft.com/office/drawing/2014/main" id="{E44A81CD-A452-4558-B842-5764D4AD8FF8}"/>
              </a:ext>
            </a:extLst>
          </p:cNvPr>
          <p:cNvSpPr>
            <a:spLocks noGrp="1"/>
          </p:cNvSpPr>
          <p:nvPr>
            <p:ph sz="quarter" idx="19" hasCustomPrompt="1"/>
          </p:nvPr>
        </p:nvSpPr>
        <p:spPr>
          <a:xfrm>
            <a:off x="3635859" y="6432550"/>
            <a:ext cx="5002213" cy="425450"/>
          </a:xfrm>
          <a:prstGeom prst="rect">
            <a:avLst/>
          </a:prstGeom>
        </p:spPr>
        <p:txBody>
          <a:bodyPr anchor="ctr"/>
          <a:lstStyle>
            <a:lvl1pPr marL="0" indent="0" algn="ctr">
              <a:buNone/>
              <a:defRPr sz="1800" b="1">
                <a:solidFill>
                  <a:schemeClr val="bg1"/>
                </a:solidFill>
              </a:defRPr>
            </a:lvl1pPr>
            <a:lvl5pPr>
              <a:defRPr/>
            </a:lvl5pPr>
          </a:lstStyle>
          <a:p>
            <a:pPr lvl="0"/>
            <a:r>
              <a:rPr lang="zh-CN" altLang="en-US" dirty="0"/>
              <a:t>清华网管：从入门到精通</a:t>
            </a:r>
          </a:p>
        </p:txBody>
      </p:sp>
    </p:spTree>
    <p:extLst>
      <p:ext uri="{BB962C8B-B14F-4D97-AF65-F5344CB8AC3E}">
        <p14:creationId xmlns:p14="http://schemas.microsoft.com/office/powerpoint/2010/main" val="2445420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双栏内容，含 header 和 footer">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991138-2163-4B09-BEFC-22FAEB10149C}"/>
              </a:ext>
            </a:extLst>
          </p:cNvPr>
          <p:cNvSpPr>
            <a:spLocks noGrp="1"/>
          </p:cNvSpPr>
          <p:nvPr>
            <p:ph sz="half" idx="1"/>
          </p:nvPr>
        </p:nvSpPr>
        <p:spPr>
          <a:xfrm>
            <a:off x="838200" y="1078173"/>
            <a:ext cx="5181600" cy="509879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a:extLst>
              <a:ext uri="{FF2B5EF4-FFF2-40B4-BE49-F238E27FC236}">
                <a16:creationId xmlns:a16="http://schemas.microsoft.com/office/drawing/2014/main" id="{0D40F1F3-66C5-4453-86DF-F7E7C3F8E03E}"/>
              </a:ext>
            </a:extLst>
          </p:cNvPr>
          <p:cNvSpPr>
            <a:spLocks noGrp="1"/>
          </p:cNvSpPr>
          <p:nvPr>
            <p:ph sz="half" idx="2"/>
          </p:nvPr>
        </p:nvSpPr>
        <p:spPr>
          <a:xfrm>
            <a:off x="6172200" y="1078173"/>
            <a:ext cx="5181600" cy="509879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8" name="矩形 27">
            <a:extLst>
              <a:ext uri="{FF2B5EF4-FFF2-40B4-BE49-F238E27FC236}">
                <a16:creationId xmlns:a16="http://schemas.microsoft.com/office/drawing/2014/main" id="{29AF1682-252F-4023-B989-5DF0A7F947F1}"/>
              </a:ext>
            </a:extLst>
          </p:cNvPr>
          <p:cNvSpPr/>
          <p:nvPr userDrawn="1"/>
        </p:nvSpPr>
        <p:spPr>
          <a:xfrm>
            <a:off x="0" y="-1"/>
            <a:ext cx="12192000" cy="857291"/>
          </a:xfrm>
          <a:prstGeom prst="rect">
            <a:avLst/>
          </a:prstGeom>
          <a:solidFill>
            <a:srgbClr val="661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089D4401-818F-4714-9ADB-DDFF304EE8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658" y="103373"/>
            <a:ext cx="650542" cy="650542"/>
          </a:xfrm>
          <a:prstGeom prst="rect">
            <a:avLst/>
          </a:prstGeom>
        </p:spPr>
      </p:pic>
      <p:cxnSp>
        <p:nvCxnSpPr>
          <p:cNvPr id="30" name="直接连接符 29">
            <a:extLst>
              <a:ext uri="{FF2B5EF4-FFF2-40B4-BE49-F238E27FC236}">
                <a16:creationId xmlns:a16="http://schemas.microsoft.com/office/drawing/2014/main" id="{2EC4D285-4819-4DA4-8579-F10FE2EA2DFC}"/>
              </a:ext>
            </a:extLst>
          </p:cNvPr>
          <p:cNvCxnSpPr>
            <a:cxnSpLocks/>
          </p:cNvCxnSpPr>
          <p:nvPr userDrawn="1"/>
        </p:nvCxnSpPr>
        <p:spPr>
          <a:xfrm>
            <a:off x="1003110" y="170597"/>
            <a:ext cx="0" cy="4572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1" name="标题 1">
            <a:extLst>
              <a:ext uri="{FF2B5EF4-FFF2-40B4-BE49-F238E27FC236}">
                <a16:creationId xmlns:a16="http://schemas.microsoft.com/office/drawing/2014/main" id="{74283359-FEF2-45E1-8DCD-41E7C7FEDCF2}"/>
              </a:ext>
            </a:extLst>
          </p:cNvPr>
          <p:cNvSpPr>
            <a:spLocks noGrp="1"/>
          </p:cNvSpPr>
          <p:nvPr>
            <p:ph type="title"/>
          </p:nvPr>
        </p:nvSpPr>
        <p:spPr>
          <a:xfrm>
            <a:off x="1262418" y="103374"/>
            <a:ext cx="10091381" cy="650544"/>
          </a:xfrm>
          <a:prstGeom prst="rect">
            <a:avLst/>
          </a:prstGeom>
        </p:spPr>
        <p:txBody>
          <a:bodyPr anchor="ctr">
            <a:normAutofit/>
          </a:bodyPr>
          <a:lstStyle>
            <a:lvl1pPr>
              <a:defRPr sz="3200" b="1">
                <a:solidFill>
                  <a:schemeClr val="bg1"/>
                </a:solidFill>
              </a:defRPr>
            </a:lvl1pPr>
          </a:lstStyle>
          <a:p>
            <a:r>
              <a:rPr lang="zh-CN" altLang="en-US"/>
              <a:t>单击此处编辑母版标题样式</a:t>
            </a:r>
            <a:endParaRPr lang="zh-CN" altLang="en-US" dirty="0"/>
          </a:p>
        </p:txBody>
      </p:sp>
      <p:sp>
        <p:nvSpPr>
          <p:cNvPr id="34" name="矩形 33">
            <a:extLst>
              <a:ext uri="{FF2B5EF4-FFF2-40B4-BE49-F238E27FC236}">
                <a16:creationId xmlns:a16="http://schemas.microsoft.com/office/drawing/2014/main" id="{10E65B33-3661-42D7-B207-B7FCB56C75E2}"/>
              </a:ext>
            </a:extLst>
          </p:cNvPr>
          <p:cNvSpPr/>
          <p:nvPr userDrawn="1"/>
        </p:nvSpPr>
        <p:spPr>
          <a:xfrm>
            <a:off x="0" y="6367141"/>
            <a:ext cx="12192000" cy="74037"/>
          </a:xfrm>
          <a:prstGeom prst="rect">
            <a:avLst/>
          </a:prstGeom>
          <a:solidFill>
            <a:srgbClr val="9751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C78D8B1-1096-431E-918C-2C89D83A7566}"/>
              </a:ext>
            </a:extLst>
          </p:cNvPr>
          <p:cNvSpPr/>
          <p:nvPr userDrawn="1"/>
        </p:nvSpPr>
        <p:spPr>
          <a:xfrm>
            <a:off x="0" y="6431966"/>
            <a:ext cx="12192000" cy="428645"/>
          </a:xfrm>
          <a:prstGeom prst="rect">
            <a:avLst/>
          </a:prstGeom>
          <a:solidFill>
            <a:srgbClr val="661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页脚占位符 10">
            <a:extLst>
              <a:ext uri="{FF2B5EF4-FFF2-40B4-BE49-F238E27FC236}">
                <a16:creationId xmlns:a16="http://schemas.microsoft.com/office/drawing/2014/main" id="{03F348BC-DBFE-45CC-989D-15A1B62C48FD}"/>
              </a:ext>
            </a:extLst>
          </p:cNvPr>
          <p:cNvSpPr>
            <a:spLocks noGrp="1"/>
          </p:cNvSpPr>
          <p:nvPr>
            <p:ph type="ftr" sz="quarter" idx="12"/>
          </p:nvPr>
        </p:nvSpPr>
        <p:spPr>
          <a:xfrm>
            <a:off x="489613" y="6431966"/>
            <a:ext cx="2150091" cy="426034"/>
          </a:xfrm>
          <a:prstGeom prst="rect">
            <a:avLst/>
          </a:prstGeom>
        </p:spPr>
        <p:txBody>
          <a:bodyPr anchor="ctr"/>
          <a:lstStyle>
            <a:lvl1pPr>
              <a:defRPr sz="1400">
                <a:solidFill>
                  <a:schemeClr val="bg1"/>
                </a:solidFill>
              </a:defRPr>
            </a:lvl1pPr>
          </a:lstStyle>
          <a:p>
            <a:r>
              <a:rPr lang="zh-CN" altLang="en-US" dirty="0"/>
              <a:t>学生网服 </a:t>
            </a:r>
            <a:r>
              <a:rPr lang="en-US" altLang="zh-CN" dirty="0"/>
              <a:t>SNS © 2021</a:t>
            </a:r>
            <a:endParaRPr lang="zh-CN" altLang="en-US" dirty="0"/>
          </a:p>
        </p:txBody>
      </p:sp>
      <p:sp>
        <p:nvSpPr>
          <p:cNvPr id="37" name="灯片编号占位符 11">
            <a:extLst>
              <a:ext uri="{FF2B5EF4-FFF2-40B4-BE49-F238E27FC236}">
                <a16:creationId xmlns:a16="http://schemas.microsoft.com/office/drawing/2014/main" id="{D470DB06-1965-4C68-B1A9-C4F4A646644B}"/>
              </a:ext>
            </a:extLst>
          </p:cNvPr>
          <p:cNvSpPr>
            <a:spLocks noGrp="1"/>
          </p:cNvSpPr>
          <p:nvPr>
            <p:ph type="sldNum" sz="quarter" idx="13"/>
          </p:nvPr>
        </p:nvSpPr>
        <p:spPr>
          <a:xfrm>
            <a:off x="11074401" y="6433271"/>
            <a:ext cx="627986" cy="426034"/>
          </a:xfrm>
          <a:prstGeom prst="rect">
            <a:avLst/>
          </a:prstGeom>
        </p:spPr>
        <p:txBody>
          <a:bodyPr anchor="ctr"/>
          <a:lstStyle>
            <a:lvl1pPr algn="r">
              <a:defRPr sz="1400">
                <a:solidFill>
                  <a:schemeClr val="bg1"/>
                </a:solidFill>
              </a:defRPr>
            </a:lvl1pPr>
          </a:lstStyle>
          <a:p>
            <a:fld id="{8D562992-2BE8-4B37-BE99-62904307C777}" type="slidenum">
              <a:rPr lang="zh-CN" altLang="en-US" smtClean="0"/>
              <a:pPr/>
              <a:t>‹#›</a:t>
            </a:fld>
            <a:endParaRPr lang="zh-CN" altLang="en-US" dirty="0"/>
          </a:p>
        </p:txBody>
      </p:sp>
      <p:sp>
        <p:nvSpPr>
          <p:cNvPr id="38" name="内容占位符 3">
            <a:extLst>
              <a:ext uri="{FF2B5EF4-FFF2-40B4-BE49-F238E27FC236}">
                <a16:creationId xmlns:a16="http://schemas.microsoft.com/office/drawing/2014/main" id="{7B6602FD-169D-40E4-AFB0-4D619B3CA36F}"/>
              </a:ext>
            </a:extLst>
          </p:cNvPr>
          <p:cNvSpPr>
            <a:spLocks noGrp="1"/>
          </p:cNvSpPr>
          <p:nvPr>
            <p:ph sz="quarter" idx="19" hasCustomPrompt="1"/>
          </p:nvPr>
        </p:nvSpPr>
        <p:spPr>
          <a:xfrm>
            <a:off x="3635859" y="6432550"/>
            <a:ext cx="5002213" cy="425450"/>
          </a:xfrm>
          <a:prstGeom prst="rect">
            <a:avLst/>
          </a:prstGeom>
        </p:spPr>
        <p:txBody>
          <a:bodyPr anchor="ctr"/>
          <a:lstStyle>
            <a:lvl1pPr marL="0" indent="0" algn="ctr">
              <a:buNone/>
              <a:defRPr sz="1800" b="1">
                <a:solidFill>
                  <a:schemeClr val="bg1"/>
                </a:solidFill>
              </a:defRPr>
            </a:lvl1pPr>
            <a:lvl5pPr>
              <a:defRPr/>
            </a:lvl5pPr>
          </a:lstStyle>
          <a:p>
            <a:pPr lvl="0"/>
            <a:r>
              <a:rPr lang="zh-CN" altLang="en-US" dirty="0"/>
              <a:t>清华网管：从入门到精通</a:t>
            </a:r>
          </a:p>
        </p:txBody>
      </p:sp>
    </p:spTree>
    <p:extLst>
      <p:ext uri="{BB962C8B-B14F-4D97-AF65-F5344CB8AC3E}">
        <p14:creationId xmlns:p14="http://schemas.microsoft.com/office/powerpoint/2010/main" val="2384188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双栏标题内容，含 header 和 footer">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7F72AF3-7173-4F94-B0C6-A7FE5D05E193}"/>
              </a:ext>
            </a:extLst>
          </p:cNvPr>
          <p:cNvSpPr>
            <a:spLocks noGrp="1"/>
          </p:cNvSpPr>
          <p:nvPr>
            <p:ph type="body" idx="1"/>
          </p:nvPr>
        </p:nvSpPr>
        <p:spPr>
          <a:xfrm>
            <a:off x="839788" y="1148056"/>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5411956-CDF6-4A81-AF10-7F29DF895838}"/>
              </a:ext>
            </a:extLst>
          </p:cNvPr>
          <p:cNvSpPr>
            <a:spLocks noGrp="1"/>
          </p:cNvSpPr>
          <p:nvPr>
            <p:ph sz="half" idx="2"/>
          </p:nvPr>
        </p:nvSpPr>
        <p:spPr>
          <a:xfrm>
            <a:off x="839788" y="2067636"/>
            <a:ext cx="5157787" cy="412202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a:extLst>
              <a:ext uri="{FF2B5EF4-FFF2-40B4-BE49-F238E27FC236}">
                <a16:creationId xmlns:a16="http://schemas.microsoft.com/office/drawing/2014/main" id="{B0CDEFF0-E4C5-4E67-AFAA-8DF72D241D15}"/>
              </a:ext>
            </a:extLst>
          </p:cNvPr>
          <p:cNvSpPr>
            <a:spLocks noGrp="1"/>
          </p:cNvSpPr>
          <p:nvPr>
            <p:ph type="body" sz="quarter" idx="3"/>
          </p:nvPr>
        </p:nvSpPr>
        <p:spPr>
          <a:xfrm>
            <a:off x="6172200" y="1148056"/>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27CA84A-7C62-4F94-BD1A-162C2DA011C8}"/>
              </a:ext>
            </a:extLst>
          </p:cNvPr>
          <p:cNvSpPr>
            <a:spLocks noGrp="1"/>
          </p:cNvSpPr>
          <p:nvPr>
            <p:ph sz="quarter" idx="4"/>
          </p:nvPr>
        </p:nvSpPr>
        <p:spPr>
          <a:xfrm>
            <a:off x="6172200" y="2067636"/>
            <a:ext cx="5183188" cy="412202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1" name="矩形 20">
            <a:extLst>
              <a:ext uri="{FF2B5EF4-FFF2-40B4-BE49-F238E27FC236}">
                <a16:creationId xmlns:a16="http://schemas.microsoft.com/office/drawing/2014/main" id="{BA4EAF3A-5442-43D7-AE34-1BEE1DD0F73B}"/>
              </a:ext>
            </a:extLst>
          </p:cNvPr>
          <p:cNvSpPr/>
          <p:nvPr userDrawn="1"/>
        </p:nvSpPr>
        <p:spPr>
          <a:xfrm>
            <a:off x="0" y="-1"/>
            <a:ext cx="12192000" cy="857291"/>
          </a:xfrm>
          <a:prstGeom prst="rect">
            <a:avLst/>
          </a:prstGeom>
          <a:solidFill>
            <a:srgbClr val="661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CCACB3A1-BF69-432D-A8CC-0C4D03FC62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658" y="103373"/>
            <a:ext cx="650542" cy="650542"/>
          </a:xfrm>
          <a:prstGeom prst="rect">
            <a:avLst/>
          </a:prstGeom>
        </p:spPr>
      </p:pic>
      <p:cxnSp>
        <p:nvCxnSpPr>
          <p:cNvPr id="23" name="直接连接符 22">
            <a:extLst>
              <a:ext uri="{FF2B5EF4-FFF2-40B4-BE49-F238E27FC236}">
                <a16:creationId xmlns:a16="http://schemas.microsoft.com/office/drawing/2014/main" id="{EBA9CBFB-7318-42B4-869B-B681AB903F40}"/>
              </a:ext>
            </a:extLst>
          </p:cNvPr>
          <p:cNvCxnSpPr>
            <a:cxnSpLocks/>
          </p:cNvCxnSpPr>
          <p:nvPr userDrawn="1"/>
        </p:nvCxnSpPr>
        <p:spPr>
          <a:xfrm>
            <a:off x="1003110" y="170597"/>
            <a:ext cx="0" cy="4572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4" name="标题 1">
            <a:extLst>
              <a:ext uri="{FF2B5EF4-FFF2-40B4-BE49-F238E27FC236}">
                <a16:creationId xmlns:a16="http://schemas.microsoft.com/office/drawing/2014/main" id="{9A089CEF-6C8A-4FBF-81AA-FF73DAE16A7E}"/>
              </a:ext>
            </a:extLst>
          </p:cNvPr>
          <p:cNvSpPr>
            <a:spLocks noGrp="1"/>
          </p:cNvSpPr>
          <p:nvPr>
            <p:ph type="title"/>
          </p:nvPr>
        </p:nvSpPr>
        <p:spPr>
          <a:xfrm>
            <a:off x="1262418" y="103374"/>
            <a:ext cx="10091381" cy="650544"/>
          </a:xfrm>
          <a:prstGeom prst="rect">
            <a:avLst/>
          </a:prstGeom>
        </p:spPr>
        <p:txBody>
          <a:bodyPr anchor="ctr">
            <a:normAutofit/>
          </a:bodyPr>
          <a:lstStyle>
            <a:lvl1pPr>
              <a:defRPr sz="3200" b="1">
                <a:solidFill>
                  <a:schemeClr val="bg1"/>
                </a:solidFill>
              </a:defRPr>
            </a:lvl1pPr>
          </a:lstStyle>
          <a:p>
            <a:r>
              <a:rPr lang="zh-CN" altLang="en-US"/>
              <a:t>单击此处编辑母版标题样式</a:t>
            </a:r>
            <a:endParaRPr lang="zh-CN" altLang="en-US" dirty="0"/>
          </a:p>
        </p:txBody>
      </p:sp>
      <p:sp>
        <p:nvSpPr>
          <p:cNvPr id="36" name="矩形 35">
            <a:extLst>
              <a:ext uri="{FF2B5EF4-FFF2-40B4-BE49-F238E27FC236}">
                <a16:creationId xmlns:a16="http://schemas.microsoft.com/office/drawing/2014/main" id="{E3B6EEA4-33D3-4D00-A4E1-28D6F304E1CC}"/>
              </a:ext>
            </a:extLst>
          </p:cNvPr>
          <p:cNvSpPr/>
          <p:nvPr userDrawn="1"/>
        </p:nvSpPr>
        <p:spPr>
          <a:xfrm>
            <a:off x="0" y="6367141"/>
            <a:ext cx="12192000" cy="74037"/>
          </a:xfrm>
          <a:prstGeom prst="rect">
            <a:avLst/>
          </a:prstGeom>
          <a:solidFill>
            <a:srgbClr val="9751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A2C714F3-5361-4472-873A-59572B1F02D8}"/>
              </a:ext>
            </a:extLst>
          </p:cNvPr>
          <p:cNvSpPr/>
          <p:nvPr userDrawn="1"/>
        </p:nvSpPr>
        <p:spPr>
          <a:xfrm>
            <a:off x="0" y="6431966"/>
            <a:ext cx="12192000" cy="428645"/>
          </a:xfrm>
          <a:prstGeom prst="rect">
            <a:avLst/>
          </a:prstGeom>
          <a:solidFill>
            <a:srgbClr val="661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页脚占位符 10">
            <a:extLst>
              <a:ext uri="{FF2B5EF4-FFF2-40B4-BE49-F238E27FC236}">
                <a16:creationId xmlns:a16="http://schemas.microsoft.com/office/drawing/2014/main" id="{563F1982-FF8B-4910-B540-5F493AE3B9BF}"/>
              </a:ext>
            </a:extLst>
          </p:cNvPr>
          <p:cNvSpPr>
            <a:spLocks noGrp="1"/>
          </p:cNvSpPr>
          <p:nvPr>
            <p:ph type="ftr" sz="quarter" idx="12"/>
          </p:nvPr>
        </p:nvSpPr>
        <p:spPr>
          <a:xfrm>
            <a:off x="489613" y="6431966"/>
            <a:ext cx="2150091" cy="426034"/>
          </a:xfrm>
          <a:prstGeom prst="rect">
            <a:avLst/>
          </a:prstGeom>
        </p:spPr>
        <p:txBody>
          <a:bodyPr anchor="ctr"/>
          <a:lstStyle>
            <a:lvl1pPr>
              <a:defRPr sz="1400">
                <a:solidFill>
                  <a:schemeClr val="bg1"/>
                </a:solidFill>
              </a:defRPr>
            </a:lvl1pPr>
          </a:lstStyle>
          <a:p>
            <a:r>
              <a:rPr lang="zh-CN" altLang="en-US" dirty="0"/>
              <a:t>学生网服 </a:t>
            </a:r>
            <a:r>
              <a:rPr lang="en-US" altLang="zh-CN" dirty="0"/>
              <a:t>SNS © 2021</a:t>
            </a:r>
            <a:endParaRPr lang="zh-CN" altLang="en-US" dirty="0"/>
          </a:p>
        </p:txBody>
      </p:sp>
      <p:sp>
        <p:nvSpPr>
          <p:cNvPr id="39" name="灯片编号占位符 11">
            <a:extLst>
              <a:ext uri="{FF2B5EF4-FFF2-40B4-BE49-F238E27FC236}">
                <a16:creationId xmlns:a16="http://schemas.microsoft.com/office/drawing/2014/main" id="{63AC599B-DE08-4989-807C-9D7C2F3A01AA}"/>
              </a:ext>
            </a:extLst>
          </p:cNvPr>
          <p:cNvSpPr>
            <a:spLocks noGrp="1"/>
          </p:cNvSpPr>
          <p:nvPr>
            <p:ph type="sldNum" sz="quarter" idx="13"/>
          </p:nvPr>
        </p:nvSpPr>
        <p:spPr>
          <a:xfrm>
            <a:off x="11074401" y="6433271"/>
            <a:ext cx="627986" cy="426034"/>
          </a:xfrm>
          <a:prstGeom prst="rect">
            <a:avLst/>
          </a:prstGeom>
        </p:spPr>
        <p:txBody>
          <a:bodyPr anchor="ctr"/>
          <a:lstStyle>
            <a:lvl1pPr algn="r">
              <a:defRPr sz="1400">
                <a:solidFill>
                  <a:schemeClr val="bg1"/>
                </a:solidFill>
              </a:defRPr>
            </a:lvl1pPr>
          </a:lstStyle>
          <a:p>
            <a:fld id="{8D562992-2BE8-4B37-BE99-62904307C777}" type="slidenum">
              <a:rPr lang="zh-CN" altLang="en-US" smtClean="0"/>
              <a:pPr/>
              <a:t>‹#›</a:t>
            </a:fld>
            <a:endParaRPr lang="zh-CN" altLang="en-US" dirty="0"/>
          </a:p>
        </p:txBody>
      </p:sp>
      <p:sp>
        <p:nvSpPr>
          <p:cNvPr id="40" name="内容占位符 3">
            <a:extLst>
              <a:ext uri="{FF2B5EF4-FFF2-40B4-BE49-F238E27FC236}">
                <a16:creationId xmlns:a16="http://schemas.microsoft.com/office/drawing/2014/main" id="{18742701-6A64-4406-8BB3-D06E991BCCB4}"/>
              </a:ext>
            </a:extLst>
          </p:cNvPr>
          <p:cNvSpPr>
            <a:spLocks noGrp="1"/>
          </p:cNvSpPr>
          <p:nvPr>
            <p:ph sz="quarter" idx="19" hasCustomPrompt="1"/>
          </p:nvPr>
        </p:nvSpPr>
        <p:spPr>
          <a:xfrm>
            <a:off x="3635859" y="6432550"/>
            <a:ext cx="5002213" cy="425450"/>
          </a:xfrm>
          <a:prstGeom prst="rect">
            <a:avLst/>
          </a:prstGeom>
        </p:spPr>
        <p:txBody>
          <a:bodyPr anchor="ctr"/>
          <a:lstStyle>
            <a:lvl1pPr marL="0" indent="0" algn="ctr">
              <a:buNone/>
              <a:defRPr sz="1800" b="1">
                <a:solidFill>
                  <a:schemeClr val="bg1"/>
                </a:solidFill>
              </a:defRPr>
            </a:lvl1pPr>
            <a:lvl5pPr>
              <a:defRPr/>
            </a:lvl5pPr>
          </a:lstStyle>
          <a:p>
            <a:pPr lvl="0"/>
            <a:r>
              <a:rPr lang="zh-CN" altLang="en-US" dirty="0"/>
              <a:t>清华网管：从入门到精通</a:t>
            </a:r>
          </a:p>
        </p:txBody>
      </p:sp>
    </p:spTree>
    <p:extLst>
      <p:ext uri="{BB962C8B-B14F-4D97-AF65-F5344CB8AC3E}">
        <p14:creationId xmlns:p14="http://schemas.microsoft.com/office/powerpoint/2010/main" val="2836398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含 header 和 footer">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F2D2912-B530-49FD-A900-13BF4112E7EB}"/>
              </a:ext>
            </a:extLst>
          </p:cNvPr>
          <p:cNvSpPr/>
          <p:nvPr userDrawn="1"/>
        </p:nvSpPr>
        <p:spPr>
          <a:xfrm>
            <a:off x="0" y="-1"/>
            <a:ext cx="12192000" cy="857291"/>
          </a:xfrm>
          <a:prstGeom prst="rect">
            <a:avLst/>
          </a:prstGeom>
          <a:solidFill>
            <a:srgbClr val="661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C7055B38-8AC6-477E-AB68-15B359CD0E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658" y="103373"/>
            <a:ext cx="650542" cy="650542"/>
          </a:xfrm>
          <a:prstGeom prst="rect">
            <a:avLst/>
          </a:prstGeom>
        </p:spPr>
      </p:pic>
      <p:cxnSp>
        <p:nvCxnSpPr>
          <p:cNvPr id="19" name="直接连接符 18">
            <a:extLst>
              <a:ext uri="{FF2B5EF4-FFF2-40B4-BE49-F238E27FC236}">
                <a16:creationId xmlns:a16="http://schemas.microsoft.com/office/drawing/2014/main" id="{D5767D4B-619F-4FAD-AABD-938D10E969E4}"/>
              </a:ext>
            </a:extLst>
          </p:cNvPr>
          <p:cNvCxnSpPr>
            <a:cxnSpLocks/>
          </p:cNvCxnSpPr>
          <p:nvPr userDrawn="1"/>
        </p:nvCxnSpPr>
        <p:spPr>
          <a:xfrm>
            <a:off x="1003110" y="170597"/>
            <a:ext cx="0" cy="4572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0" name="标题 1">
            <a:extLst>
              <a:ext uri="{FF2B5EF4-FFF2-40B4-BE49-F238E27FC236}">
                <a16:creationId xmlns:a16="http://schemas.microsoft.com/office/drawing/2014/main" id="{6DDA2836-4A96-408A-8A07-078C6532E797}"/>
              </a:ext>
            </a:extLst>
          </p:cNvPr>
          <p:cNvSpPr>
            <a:spLocks noGrp="1"/>
          </p:cNvSpPr>
          <p:nvPr>
            <p:ph type="title"/>
          </p:nvPr>
        </p:nvSpPr>
        <p:spPr>
          <a:xfrm>
            <a:off x="1262418" y="103374"/>
            <a:ext cx="10091381" cy="650544"/>
          </a:xfrm>
          <a:prstGeom prst="rect">
            <a:avLst/>
          </a:prstGeom>
        </p:spPr>
        <p:txBody>
          <a:bodyPr anchor="ctr">
            <a:normAutofit/>
          </a:bodyPr>
          <a:lstStyle>
            <a:lvl1pPr>
              <a:defRPr sz="3200" b="1">
                <a:solidFill>
                  <a:schemeClr val="bg1"/>
                </a:solidFill>
              </a:defRPr>
            </a:lvl1pPr>
          </a:lstStyle>
          <a:p>
            <a:r>
              <a:rPr lang="zh-CN" altLang="en-US"/>
              <a:t>单击此处编辑母版标题样式</a:t>
            </a:r>
            <a:endParaRPr lang="zh-CN" altLang="en-US" dirty="0"/>
          </a:p>
        </p:txBody>
      </p:sp>
      <p:sp>
        <p:nvSpPr>
          <p:cNvPr id="32" name="矩形 31">
            <a:extLst>
              <a:ext uri="{FF2B5EF4-FFF2-40B4-BE49-F238E27FC236}">
                <a16:creationId xmlns:a16="http://schemas.microsoft.com/office/drawing/2014/main" id="{6EE8A8BF-4D5A-49D1-818D-507737150AA3}"/>
              </a:ext>
            </a:extLst>
          </p:cNvPr>
          <p:cNvSpPr/>
          <p:nvPr userDrawn="1"/>
        </p:nvSpPr>
        <p:spPr>
          <a:xfrm>
            <a:off x="0" y="6367141"/>
            <a:ext cx="12192000" cy="74037"/>
          </a:xfrm>
          <a:prstGeom prst="rect">
            <a:avLst/>
          </a:prstGeom>
          <a:solidFill>
            <a:srgbClr val="9751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0D1D76D-1D4B-46FE-983C-9BB872B776DD}"/>
              </a:ext>
            </a:extLst>
          </p:cNvPr>
          <p:cNvSpPr/>
          <p:nvPr userDrawn="1"/>
        </p:nvSpPr>
        <p:spPr>
          <a:xfrm>
            <a:off x="0" y="6431966"/>
            <a:ext cx="12192000" cy="428645"/>
          </a:xfrm>
          <a:prstGeom prst="rect">
            <a:avLst/>
          </a:prstGeom>
          <a:solidFill>
            <a:srgbClr val="661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页脚占位符 10">
            <a:extLst>
              <a:ext uri="{FF2B5EF4-FFF2-40B4-BE49-F238E27FC236}">
                <a16:creationId xmlns:a16="http://schemas.microsoft.com/office/drawing/2014/main" id="{F43E76F2-AAE5-418D-BE45-BB7CA7B03D49}"/>
              </a:ext>
            </a:extLst>
          </p:cNvPr>
          <p:cNvSpPr>
            <a:spLocks noGrp="1"/>
          </p:cNvSpPr>
          <p:nvPr>
            <p:ph type="ftr" sz="quarter" idx="12"/>
          </p:nvPr>
        </p:nvSpPr>
        <p:spPr>
          <a:xfrm>
            <a:off x="489613" y="6431966"/>
            <a:ext cx="2150091" cy="426034"/>
          </a:xfrm>
          <a:prstGeom prst="rect">
            <a:avLst/>
          </a:prstGeom>
        </p:spPr>
        <p:txBody>
          <a:bodyPr anchor="ctr"/>
          <a:lstStyle>
            <a:lvl1pPr>
              <a:defRPr sz="1400">
                <a:solidFill>
                  <a:schemeClr val="bg1"/>
                </a:solidFill>
              </a:defRPr>
            </a:lvl1pPr>
          </a:lstStyle>
          <a:p>
            <a:r>
              <a:rPr lang="zh-CN" altLang="en-US" dirty="0"/>
              <a:t>学生网服 </a:t>
            </a:r>
            <a:r>
              <a:rPr lang="en-US" altLang="zh-CN" dirty="0"/>
              <a:t>SNS © 2021</a:t>
            </a:r>
            <a:endParaRPr lang="zh-CN" altLang="en-US" dirty="0"/>
          </a:p>
        </p:txBody>
      </p:sp>
      <p:sp>
        <p:nvSpPr>
          <p:cNvPr id="35" name="灯片编号占位符 11">
            <a:extLst>
              <a:ext uri="{FF2B5EF4-FFF2-40B4-BE49-F238E27FC236}">
                <a16:creationId xmlns:a16="http://schemas.microsoft.com/office/drawing/2014/main" id="{1FE361B5-636C-4151-98B8-27BEFB65D43F}"/>
              </a:ext>
            </a:extLst>
          </p:cNvPr>
          <p:cNvSpPr>
            <a:spLocks noGrp="1"/>
          </p:cNvSpPr>
          <p:nvPr>
            <p:ph type="sldNum" sz="quarter" idx="13"/>
          </p:nvPr>
        </p:nvSpPr>
        <p:spPr>
          <a:xfrm>
            <a:off x="11074401" y="6433271"/>
            <a:ext cx="627986" cy="426034"/>
          </a:xfrm>
          <a:prstGeom prst="rect">
            <a:avLst/>
          </a:prstGeom>
        </p:spPr>
        <p:txBody>
          <a:bodyPr anchor="ctr"/>
          <a:lstStyle>
            <a:lvl1pPr algn="r">
              <a:defRPr sz="1400">
                <a:solidFill>
                  <a:schemeClr val="bg1"/>
                </a:solidFill>
              </a:defRPr>
            </a:lvl1pPr>
          </a:lstStyle>
          <a:p>
            <a:fld id="{8D562992-2BE8-4B37-BE99-62904307C777}" type="slidenum">
              <a:rPr lang="zh-CN" altLang="en-US" smtClean="0"/>
              <a:pPr/>
              <a:t>‹#›</a:t>
            </a:fld>
            <a:endParaRPr lang="zh-CN" altLang="en-US" dirty="0"/>
          </a:p>
        </p:txBody>
      </p:sp>
      <p:sp>
        <p:nvSpPr>
          <p:cNvPr id="36" name="内容占位符 3">
            <a:extLst>
              <a:ext uri="{FF2B5EF4-FFF2-40B4-BE49-F238E27FC236}">
                <a16:creationId xmlns:a16="http://schemas.microsoft.com/office/drawing/2014/main" id="{D983EC44-4144-42C5-9789-D34E331260FE}"/>
              </a:ext>
            </a:extLst>
          </p:cNvPr>
          <p:cNvSpPr>
            <a:spLocks noGrp="1"/>
          </p:cNvSpPr>
          <p:nvPr>
            <p:ph sz="quarter" idx="19" hasCustomPrompt="1"/>
          </p:nvPr>
        </p:nvSpPr>
        <p:spPr>
          <a:xfrm>
            <a:off x="3635859" y="6432550"/>
            <a:ext cx="5002213" cy="425450"/>
          </a:xfrm>
          <a:prstGeom prst="rect">
            <a:avLst/>
          </a:prstGeom>
        </p:spPr>
        <p:txBody>
          <a:bodyPr anchor="ctr"/>
          <a:lstStyle>
            <a:lvl1pPr marL="0" indent="0" algn="ctr">
              <a:buNone/>
              <a:defRPr sz="1800" b="1">
                <a:solidFill>
                  <a:schemeClr val="bg1"/>
                </a:solidFill>
              </a:defRPr>
            </a:lvl1pPr>
            <a:lvl5pPr>
              <a:defRPr/>
            </a:lvl5pPr>
          </a:lstStyle>
          <a:p>
            <a:pPr lvl="0"/>
            <a:r>
              <a:rPr lang="zh-CN" altLang="en-US" dirty="0"/>
              <a:t>清华网管：从入门到精通</a:t>
            </a:r>
          </a:p>
        </p:txBody>
      </p:sp>
    </p:spTree>
    <p:extLst>
      <p:ext uri="{BB962C8B-B14F-4D97-AF65-F5344CB8AC3E}">
        <p14:creationId xmlns:p14="http://schemas.microsoft.com/office/powerpoint/2010/main" val="3750475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含 header">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B1E2600-4475-43E7-A10D-027A2BBE7CE4}"/>
              </a:ext>
            </a:extLst>
          </p:cNvPr>
          <p:cNvSpPr/>
          <p:nvPr userDrawn="1"/>
        </p:nvSpPr>
        <p:spPr>
          <a:xfrm>
            <a:off x="0" y="-1"/>
            <a:ext cx="12192000" cy="857291"/>
          </a:xfrm>
          <a:prstGeom prst="rect">
            <a:avLst/>
          </a:prstGeom>
          <a:solidFill>
            <a:srgbClr val="661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07FFCB6A-85BE-419F-A9FA-D7EE21F4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658" y="103373"/>
            <a:ext cx="650542" cy="650542"/>
          </a:xfrm>
          <a:prstGeom prst="rect">
            <a:avLst/>
          </a:prstGeom>
        </p:spPr>
      </p:pic>
      <p:cxnSp>
        <p:nvCxnSpPr>
          <p:cNvPr id="9" name="直接连接符 8">
            <a:extLst>
              <a:ext uri="{FF2B5EF4-FFF2-40B4-BE49-F238E27FC236}">
                <a16:creationId xmlns:a16="http://schemas.microsoft.com/office/drawing/2014/main" id="{C6770298-D8C2-4134-B328-969AE1955568}"/>
              </a:ext>
            </a:extLst>
          </p:cNvPr>
          <p:cNvCxnSpPr>
            <a:cxnSpLocks/>
          </p:cNvCxnSpPr>
          <p:nvPr userDrawn="1"/>
        </p:nvCxnSpPr>
        <p:spPr>
          <a:xfrm>
            <a:off x="1003110" y="170597"/>
            <a:ext cx="0" cy="4572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0" name="标题 1">
            <a:extLst>
              <a:ext uri="{FF2B5EF4-FFF2-40B4-BE49-F238E27FC236}">
                <a16:creationId xmlns:a16="http://schemas.microsoft.com/office/drawing/2014/main" id="{C3431AB6-AFF6-4EAE-9B59-AE2431ABB5E5}"/>
              </a:ext>
            </a:extLst>
          </p:cNvPr>
          <p:cNvSpPr>
            <a:spLocks noGrp="1"/>
          </p:cNvSpPr>
          <p:nvPr>
            <p:ph type="title"/>
          </p:nvPr>
        </p:nvSpPr>
        <p:spPr>
          <a:xfrm>
            <a:off x="1262418" y="103374"/>
            <a:ext cx="10091381" cy="650544"/>
          </a:xfrm>
          <a:prstGeom prst="rect">
            <a:avLst/>
          </a:prstGeom>
        </p:spPr>
        <p:txBody>
          <a:bodyPr anchor="ctr">
            <a:normAutofit/>
          </a:bodyPr>
          <a:lstStyle>
            <a:lvl1pPr>
              <a:defRPr sz="3200" b="1">
                <a:solidFill>
                  <a:schemeClr val="bg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33753586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含 footer">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720B862-5D51-47E3-86F2-9C7F5A81B54D}"/>
              </a:ext>
            </a:extLst>
          </p:cNvPr>
          <p:cNvSpPr/>
          <p:nvPr userDrawn="1"/>
        </p:nvSpPr>
        <p:spPr>
          <a:xfrm>
            <a:off x="0" y="6367141"/>
            <a:ext cx="12192000" cy="74037"/>
          </a:xfrm>
          <a:prstGeom prst="rect">
            <a:avLst/>
          </a:prstGeom>
          <a:solidFill>
            <a:srgbClr val="9751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8F7D492-BFCF-459B-8EF8-F433A024B0F9}"/>
              </a:ext>
            </a:extLst>
          </p:cNvPr>
          <p:cNvSpPr/>
          <p:nvPr userDrawn="1"/>
        </p:nvSpPr>
        <p:spPr>
          <a:xfrm>
            <a:off x="0" y="6431966"/>
            <a:ext cx="12192000" cy="428645"/>
          </a:xfrm>
          <a:prstGeom prst="rect">
            <a:avLst/>
          </a:prstGeom>
          <a:solidFill>
            <a:srgbClr val="661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页脚占位符 10">
            <a:extLst>
              <a:ext uri="{FF2B5EF4-FFF2-40B4-BE49-F238E27FC236}">
                <a16:creationId xmlns:a16="http://schemas.microsoft.com/office/drawing/2014/main" id="{3FBF0EFC-C96B-4BC1-A377-17F4A567DD77}"/>
              </a:ext>
            </a:extLst>
          </p:cNvPr>
          <p:cNvSpPr>
            <a:spLocks noGrp="1"/>
          </p:cNvSpPr>
          <p:nvPr>
            <p:ph type="ftr" sz="quarter" idx="12"/>
          </p:nvPr>
        </p:nvSpPr>
        <p:spPr>
          <a:xfrm>
            <a:off x="489613" y="6431966"/>
            <a:ext cx="2150091" cy="426034"/>
          </a:xfrm>
          <a:prstGeom prst="rect">
            <a:avLst/>
          </a:prstGeom>
        </p:spPr>
        <p:txBody>
          <a:bodyPr anchor="ctr"/>
          <a:lstStyle>
            <a:lvl1pPr>
              <a:defRPr sz="1400">
                <a:solidFill>
                  <a:schemeClr val="bg1"/>
                </a:solidFill>
              </a:defRPr>
            </a:lvl1pPr>
          </a:lstStyle>
          <a:p>
            <a:r>
              <a:rPr lang="zh-CN" altLang="en-US" dirty="0"/>
              <a:t>学生网服 </a:t>
            </a:r>
            <a:r>
              <a:rPr lang="en-US" altLang="zh-CN" dirty="0"/>
              <a:t>SNS © 2021</a:t>
            </a:r>
            <a:endParaRPr lang="zh-CN" altLang="en-US" dirty="0"/>
          </a:p>
        </p:txBody>
      </p:sp>
      <p:sp>
        <p:nvSpPr>
          <p:cNvPr id="27" name="灯片编号占位符 11">
            <a:extLst>
              <a:ext uri="{FF2B5EF4-FFF2-40B4-BE49-F238E27FC236}">
                <a16:creationId xmlns:a16="http://schemas.microsoft.com/office/drawing/2014/main" id="{03856C76-5E40-4A3F-A2BE-D985D1A9285E}"/>
              </a:ext>
            </a:extLst>
          </p:cNvPr>
          <p:cNvSpPr>
            <a:spLocks noGrp="1"/>
          </p:cNvSpPr>
          <p:nvPr>
            <p:ph type="sldNum" sz="quarter" idx="13"/>
          </p:nvPr>
        </p:nvSpPr>
        <p:spPr>
          <a:xfrm>
            <a:off x="11074401" y="6433271"/>
            <a:ext cx="627986" cy="426034"/>
          </a:xfrm>
          <a:prstGeom prst="rect">
            <a:avLst/>
          </a:prstGeom>
        </p:spPr>
        <p:txBody>
          <a:bodyPr anchor="ctr"/>
          <a:lstStyle>
            <a:lvl1pPr algn="r">
              <a:defRPr sz="1400">
                <a:solidFill>
                  <a:schemeClr val="bg1"/>
                </a:solidFill>
              </a:defRPr>
            </a:lvl1pPr>
          </a:lstStyle>
          <a:p>
            <a:fld id="{8D562992-2BE8-4B37-BE99-62904307C777}" type="slidenum">
              <a:rPr lang="zh-CN" altLang="en-US" smtClean="0"/>
              <a:pPr/>
              <a:t>‹#›</a:t>
            </a:fld>
            <a:endParaRPr lang="zh-CN" altLang="en-US" dirty="0"/>
          </a:p>
        </p:txBody>
      </p:sp>
      <p:sp>
        <p:nvSpPr>
          <p:cNvPr id="28" name="内容占位符 3">
            <a:extLst>
              <a:ext uri="{FF2B5EF4-FFF2-40B4-BE49-F238E27FC236}">
                <a16:creationId xmlns:a16="http://schemas.microsoft.com/office/drawing/2014/main" id="{42B36651-A08D-4FFF-BC65-DA9E1E0E5568}"/>
              </a:ext>
            </a:extLst>
          </p:cNvPr>
          <p:cNvSpPr>
            <a:spLocks noGrp="1"/>
          </p:cNvSpPr>
          <p:nvPr>
            <p:ph sz="quarter" idx="19" hasCustomPrompt="1"/>
          </p:nvPr>
        </p:nvSpPr>
        <p:spPr>
          <a:xfrm>
            <a:off x="3635859" y="6432550"/>
            <a:ext cx="5002213" cy="425450"/>
          </a:xfrm>
          <a:prstGeom prst="rect">
            <a:avLst/>
          </a:prstGeom>
        </p:spPr>
        <p:txBody>
          <a:bodyPr anchor="ctr"/>
          <a:lstStyle>
            <a:lvl1pPr marL="0" indent="0" algn="ctr">
              <a:buNone/>
              <a:defRPr sz="1800" b="1">
                <a:solidFill>
                  <a:schemeClr val="bg1"/>
                </a:solidFill>
              </a:defRPr>
            </a:lvl1pPr>
            <a:lvl5pPr>
              <a:defRPr/>
            </a:lvl5pPr>
          </a:lstStyle>
          <a:p>
            <a:pPr lvl="0"/>
            <a:r>
              <a:rPr lang="zh-CN" altLang="en-US" dirty="0"/>
              <a:t>清华网管：从入门到精通</a:t>
            </a:r>
          </a:p>
        </p:txBody>
      </p:sp>
    </p:spTree>
    <p:extLst>
      <p:ext uri="{BB962C8B-B14F-4D97-AF65-F5344CB8AC3E}">
        <p14:creationId xmlns:p14="http://schemas.microsoft.com/office/powerpoint/2010/main" val="3148471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4935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516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20.sv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microsoft.com/office/2007/relationships/hdphoto" Target="../media/hdphoto1.wdp"/><Relationship Id="rId15" Type="http://schemas.microsoft.com/office/2007/relationships/hdphoto" Target="../media/hdphoto2.wdp"/><Relationship Id="rId10"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24.png"/><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2.wdp"/><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16E736E-7800-4CD8-AB4A-E39DDAA5B2F5}"/>
              </a:ext>
            </a:extLst>
          </p:cNvPr>
          <p:cNvSpPr>
            <a:spLocks noGrp="1"/>
          </p:cNvSpPr>
          <p:nvPr>
            <p:ph type="ctrTitle"/>
          </p:nvPr>
        </p:nvSpPr>
        <p:spPr/>
        <p:txBody>
          <a:bodyPr>
            <a:normAutofit/>
          </a:bodyPr>
          <a:lstStyle/>
          <a:p>
            <a:r>
              <a:rPr lang="zh-CN" altLang="en-US" dirty="0"/>
              <a:t>深入浅出双绞线</a:t>
            </a:r>
            <a:br>
              <a:rPr lang="en-US" altLang="zh-CN" dirty="0"/>
            </a:br>
            <a:r>
              <a:rPr lang="en-US" altLang="zh-CN" sz="3200" dirty="0"/>
              <a:t>Head First Twisted-Pair Cabling</a:t>
            </a:r>
            <a:endParaRPr lang="zh-CN" altLang="en-US" dirty="0"/>
          </a:p>
        </p:txBody>
      </p:sp>
      <p:sp>
        <p:nvSpPr>
          <p:cNvPr id="5" name="文本占位符 4">
            <a:extLst>
              <a:ext uri="{FF2B5EF4-FFF2-40B4-BE49-F238E27FC236}">
                <a16:creationId xmlns:a16="http://schemas.microsoft.com/office/drawing/2014/main" id="{738D879C-49AB-45F4-A2C5-A8CBE596A516}"/>
              </a:ext>
            </a:extLst>
          </p:cNvPr>
          <p:cNvSpPr>
            <a:spLocks noGrp="1"/>
          </p:cNvSpPr>
          <p:nvPr>
            <p:ph type="body" sz="quarter" idx="14"/>
          </p:nvPr>
        </p:nvSpPr>
        <p:spPr/>
        <p:txBody>
          <a:bodyPr/>
          <a:lstStyle/>
          <a:p>
            <a:r>
              <a:rPr lang="en-US" altLang="zh-CN" dirty="0"/>
              <a:t>SNS </a:t>
            </a:r>
            <a:r>
              <a:rPr lang="zh-CN" altLang="en-US" dirty="0"/>
              <a:t>技术沙龙 </a:t>
            </a:r>
            <a:r>
              <a:rPr lang="en-US" altLang="zh-CN" dirty="0"/>
              <a:t>#1</a:t>
            </a:r>
            <a:endParaRPr lang="zh-CN" altLang="en-US" dirty="0"/>
          </a:p>
        </p:txBody>
      </p:sp>
      <p:sp>
        <p:nvSpPr>
          <p:cNvPr id="6" name="文本占位符 5">
            <a:extLst>
              <a:ext uri="{FF2B5EF4-FFF2-40B4-BE49-F238E27FC236}">
                <a16:creationId xmlns:a16="http://schemas.microsoft.com/office/drawing/2014/main" id="{8B8DB60E-333C-49CB-A2FD-5974419586E2}"/>
              </a:ext>
            </a:extLst>
          </p:cNvPr>
          <p:cNvSpPr>
            <a:spLocks noGrp="1"/>
          </p:cNvSpPr>
          <p:nvPr>
            <p:ph type="body" sz="quarter" idx="15"/>
          </p:nvPr>
        </p:nvSpPr>
        <p:spPr/>
        <p:txBody>
          <a:bodyPr/>
          <a:lstStyle/>
          <a:p>
            <a:r>
              <a:rPr lang="zh-CN" altLang="en-US" dirty="0"/>
              <a:t>王芝权 李宇飏</a:t>
            </a:r>
          </a:p>
        </p:txBody>
      </p:sp>
      <p:sp>
        <p:nvSpPr>
          <p:cNvPr id="7" name="文本占位符 6">
            <a:extLst>
              <a:ext uri="{FF2B5EF4-FFF2-40B4-BE49-F238E27FC236}">
                <a16:creationId xmlns:a16="http://schemas.microsoft.com/office/drawing/2014/main" id="{42155D82-634A-4245-B0B1-22CE4E8E6AFF}"/>
              </a:ext>
            </a:extLst>
          </p:cNvPr>
          <p:cNvSpPr>
            <a:spLocks noGrp="1"/>
          </p:cNvSpPr>
          <p:nvPr>
            <p:ph type="body" sz="quarter" idx="16"/>
          </p:nvPr>
        </p:nvSpPr>
        <p:spPr/>
        <p:txBody>
          <a:bodyPr/>
          <a:lstStyle/>
          <a:p>
            <a:r>
              <a:rPr lang="en-US" altLang="zh-CN" dirty="0"/>
              <a:t>2021 · 09</a:t>
            </a:r>
            <a:endParaRPr lang="zh-CN" altLang="en-US" dirty="0"/>
          </a:p>
        </p:txBody>
      </p:sp>
      <p:sp>
        <p:nvSpPr>
          <p:cNvPr id="8" name="文本占位符 7">
            <a:extLst>
              <a:ext uri="{FF2B5EF4-FFF2-40B4-BE49-F238E27FC236}">
                <a16:creationId xmlns:a16="http://schemas.microsoft.com/office/drawing/2014/main" id="{F8514BDA-B270-4440-B984-373B2CEFAAC7}"/>
              </a:ext>
            </a:extLst>
          </p:cNvPr>
          <p:cNvSpPr>
            <a:spLocks noGrp="1"/>
          </p:cNvSpPr>
          <p:nvPr>
            <p:ph type="body" sz="quarter" idx="17"/>
          </p:nvPr>
        </p:nvSpPr>
        <p:spPr/>
        <p:txBody>
          <a:bodyPr/>
          <a:lstStyle/>
          <a:p>
            <a:r>
              <a:rPr lang="en-US" altLang="zh-CN" dirty="0"/>
              <a:t>SNS </a:t>
            </a:r>
            <a:r>
              <a:rPr lang="zh-CN" altLang="en-US" dirty="0"/>
              <a:t>技术组</a:t>
            </a:r>
          </a:p>
        </p:txBody>
      </p:sp>
      <p:sp>
        <p:nvSpPr>
          <p:cNvPr id="9" name="文本占位符 8">
            <a:extLst>
              <a:ext uri="{FF2B5EF4-FFF2-40B4-BE49-F238E27FC236}">
                <a16:creationId xmlns:a16="http://schemas.microsoft.com/office/drawing/2014/main" id="{0070343E-2E8D-484F-B72C-4A1EA4FA406C}"/>
              </a:ext>
            </a:extLst>
          </p:cNvPr>
          <p:cNvSpPr>
            <a:spLocks noGrp="1"/>
          </p:cNvSpPr>
          <p:nvPr>
            <p:ph type="body" sz="quarter" idx="18"/>
          </p:nvPr>
        </p:nvSpPr>
        <p:spPr/>
        <p:txBody>
          <a:bodyPr/>
          <a:lstStyle/>
          <a:p>
            <a:r>
              <a:rPr lang="en-US" altLang="zh-CN" dirty="0"/>
              <a:t>SNS TechTalk #1</a:t>
            </a:r>
            <a:endParaRPr lang="zh-CN" altLang="en-US" dirty="0"/>
          </a:p>
        </p:txBody>
      </p:sp>
      <p:sp>
        <p:nvSpPr>
          <p:cNvPr id="2" name="页脚占位符 1">
            <a:extLst>
              <a:ext uri="{FF2B5EF4-FFF2-40B4-BE49-F238E27FC236}">
                <a16:creationId xmlns:a16="http://schemas.microsoft.com/office/drawing/2014/main" id="{414459E9-670B-490D-BA11-94915F5A8050}"/>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3" name="灯片编号占位符 2">
            <a:extLst>
              <a:ext uri="{FF2B5EF4-FFF2-40B4-BE49-F238E27FC236}">
                <a16:creationId xmlns:a16="http://schemas.microsoft.com/office/drawing/2014/main" id="{0F550C80-CD12-453C-A542-1EDA12B3C711}"/>
              </a:ext>
            </a:extLst>
          </p:cNvPr>
          <p:cNvSpPr>
            <a:spLocks noGrp="1"/>
          </p:cNvSpPr>
          <p:nvPr>
            <p:ph type="sldNum" sz="quarter" idx="13"/>
          </p:nvPr>
        </p:nvSpPr>
        <p:spPr>
          <a:prstGeom prst="rect">
            <a:avLst/>
          </a:prstGeom>
        </p:spPr>
        <p:txBody>
          <a:bodyPr/>
          <a:lstStyle/>
          <a:p>
            <a:fld id="{8D562992-2BE8-4B37-BE99-62904307C777}" type="slidenum">
              <a:rPr lang="zh-CN" altLang="en-US" smtClean="0"/>
              <a:pPr/>
              <a:t>1</a:t>
            </a:fld>
            <a:endParaRPr lang="zh-CN" altLang="en-US" dirty="0"/>
          </a:p>
        </p:txBody>
      </p:sp>
    </p:spTree>
    <p:extLst>
      <p:ext uri="{BB962C8B-B14F-4D97-AF65-F5344CB8AC3E}">
        <p14:creationId xmlns:p14="http://schemas.microsoft.com/office/powerpoint/2010/main" val="1522805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7AED6B8-824D-44DF-8372-1744B10DB407}"/>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2F9A5481-E747-4DB8-A4AC-79B617DBE0FD}"/>
              </a:ext>
            </a:extLst>
          </p:cNvPr>
          <p:cNvSpPr>
            <a:spLocks noGrp="1"/>
          </p:cNvSpPr>
          <p:nvPr>
            <p:ph type="sldNum" sz="quarter" idx="13"/>
          </p:nvPr>
        </p:nvSpPr>
        <p:spPr/>
        <p:txBody>
          <a:bodyPr/>
          <a:lstStyle/>
          <a:p>
            <a:fld id="{8D562992-2BE8-4B37-BE99-62904307C777}" type="slidenum">
              <a:rPr lang="zh-CN" altLang="en-US" smtClean="0"/>
              <a:pPr/>
              <a:t>10</a:t>
            </a:fld>
            <a:endParaRPr lang="zh-CN" altLang="en-US" dirty="0"/>
          </a:p>
        </p:txBody>
      </p:sp>
      <p:sp>
        <p:nvSpPr>
          <p:cNvPr id="2" name="内容占位符 1">
            <a:extLst>
              <a:ext uri="{FF2B5EF4-FFF2-40B4-BE49-F238E27FC236}">
                <a16:creationId xmlns:a16="http://schemas.microsoft.com/office/drawing/2014/main" id="{1C0D9E4C-CD2A-4099-99B9-50FC850A1CB9}"/>
              </a:ext>
            </a:extLst>
          </p:cNvPr>
          <p:cNvSpPr>
            <a:spLocks noGrp="1"/>
          </p:cNvSpPr>
          <p:nvPr>
            <p:ph sz="quarter" idx="19"/>
          </p:nvPr>
        </p:nvSpPr>
        <p:spPr/>
        <p:txBody>
          <a:bodyPr/>
          <a:lstStyle/>
          <a:p>
            <a:r>
              <a:rPr lang="zh-CN" altLang="en-US" dirty="0"/>
              <a:t>深入浅出双绞线</a:t>
            </a:r>
            <a:endParaRPr lang="en-US" altLang="zh-CN" dirty="0"/>
          </a:p>
        </p:txBody>
      </p:sp>
      <p:sp>
        <p:nvSpPr>
          <p:cNvPr id="8" name="文本框 7">
            <a:extLst>
              <a:ext uri="{FF2B5EF4-FFF2-40B4-BE49-F238E27FC236}">
                <a16:creationId xmlns:a16="http://schemas.microsoft.com/office/drawing/2014/main" id="{8C996805-0020-4A6A-9B34-3F17F10EC642}"/>
              </a:ext>
            </a:extLst>
          </p:cNvPr>
          <p:cNvSpPr txBox="1"/>
          <p:nvPr/>
        </p:nvSpPr>
        <p:spPr>
          <a:xfrm>
            <a:off x="6019800" y="6120546"/>
            <a:ext cx="6103256" cy="261610"/>
          </a:xfrm>
          <a:prstGeom prst="rect">
            <a:avLst/>
          </a:prstGeom>
          <a:noFill/>
        </p:spPr>
        <p:txBody>
          <a:bodyPr wrap="square">
            <a:spAutoFit/>
          </a:bodyPr>
          <a:lstStyle/>
          <a:p>
            <a:pPr algn="r"/>
            <a:r>
              <a:rPr lang="zh-CN" altLang="en-US" sz="1100" dirty="0"/>
              <a:t>标粗的型号是 </a:t>
            </a:r>
            <a:r>
              <a:rPr lang="en-US" altLang="zh-CN" sz="1100" dirty="0"/>
              <a:t>TIA/EIA-568-B.2 </a:t>
            </a:r>
            <a:r>
              <a:rPr lang="zh-CN" altLang="en-US" sz="1100" dirty="0"/>
              <a:t>或 </a:t>
            </a:r>
            <a:r>
              <a:rPr lang="en-US" altLang="zh-CN" sz="1100" dirty="0"/>
              <a:t>ISO/IEC 11801 </a:t>
            </a:r>
            <a:r>
              <a:rPr lang="zh-CN" altLang="en-US" sz="1100" dirty="0"/>
              <a:t>所界定、承认的型号。</a:t>
            </a:r>
          </a:p>
        </p:txBody>
      </p:sp>
      <p:sp>
        <p:nvSpPr>
          <p:cNvPr id="13" name="内容占位符 1">
            <a:extLst>
              <a:ext uri="{FF2B5EF4-FFF2-40B4-BE49-F238E27FC236}">
                <a16:creationId xmlns:a16="http://schemas.microsoft.com/office/drawing/2014/main" id="{3E0B4FD4-505D-4433-8052-7B7133BCCA6A}"/>
              </a:ext>
            </a:extLst>
          </p:cNvPr>
          <p:cNvSpPr txBox="1">
            <a:spLocks/>
          </p:cNvSpPr>
          <p:nvPr/>
        </p:nvSpPr>
        <p:spPr>
          <a:xfrm>
            <a:off x="838200" y="1676401"/>
            <a:ext cx="10515600" cy="2885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1800" dirty="0">
                <a:solidFill>
                  <a:prstClr val="black"/>
                </a:solidFill>
                <a:latin typeface="Sarasa Gothic TC"/>
                <a:ea typeface="Sarasa Gothic TC"/>
              </a:rPr>
              <a:t>承上页</a:t>
            </a:r>
            <a:endParaRPr lang="en-US" altLang="zh-CN" sz="1800" dirty="0">
              <a:solidFill>
                <a:prstClr val="black"/>
              </a:solidFill>
              <a:latin typeface="Sarasa Gothic TC"/>
              <a:ea typeface="Sarasa Gothic TC"/>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ltLang="zh-CN" sz="1100" b="1" dirty="0"/>
          </a:p>
          <a:p>
            <a:pPr marL="0" indent="0">
              <a:buNone/>
            </a:pPr>
            <a:r>
              <a:rPr lang="zh-CN" altLang="en-US" sz="2400" b="1" dirty="0"/>
              <a:t>七类</a:t>
            </a:r>
            <a:r>
              <a:rPr lang="en-US" altLang="zh-CN" sz="2400" b="1" dirty="0"/>
              <a:t>(Cat.7</a:t>
            </a:r>
            <a:r>
              <a:rPr lang="zh-CN" altLang="en-US" sz="2400" b="1" dirty="0"/>
              <a:t>）</a:t>
            </a:r>
            <a:r>
              <a:rPr lang="zh-CN" altLang="en-US" sz="2400" dirty="0"/>
              <a:t>：</a:t>
            </a:r>
            <a:r>
              <a:rPr lang="en-US" altLang="zh-CN" sz="2400" dirty="0"/>
              <a:t>600MHz </a:t>
            </a:r>
            <a:r>
              <a:rPr lang="zh-CN" altLang="en-US" sz="2400" dirty="0"/>
              <a:t>带宽，百米以上 </a:t>
            </a:r>
            <a:r>
              <a:rPr lang="en-US" altLang="zh-CN" sz="2400" dirty="0"/>
              <a:t>10GBASE-T</a:t>
            </a:r>
          </a:p>
          <a:p>
            <a:pPr marL="0" indent="0" algn="r">
              <a:buNone/>
            </a:pPr>
            <a:r>
              <a:rPr lang="en-US" altLang="zh-CN" sz="1800" dirty="0"/>
              <a:t>——7</a:t>
            </a:r>
            <a:r>
              <a:rPr lang="zh-CN" altLang="en-US" sz="1800" dirty="0"/>
              <a:t>，在此。</a:t>
            </a:r>
            <a:endParaRPr lang="en-US" altLang="zh-CN" sz="1800" dirty="0"/>
          </a:p>
          <a:p>
            <a:pPr marL="0" indent="0" algn="r">
              <a:buNone/>
            </a:pPr>
            <a:endParaRPr lang="en-US" altLang="zh-CN" sz="2000" dirty="0"/>
          </a:p>
          <a:p>
            <a:pPr marL="0" indent="0">
              <a:buNone/>
            </a:pPr>
            <a:r>
              <a:rPr lang="zh-CN" altLang="en-US" sz="2400" b="1" dirty="0"/>
              <a:t>八类 </a:t>
            </a:r>
            <a:r>
              <a:rPr lang="en-US" altLang="zh-CN" sz="2400" b="1" dirty="0"/>
              <a:t>(Cat.8)</a:t>
            </a:r>
            <a:r>
              <a:rPr lang="zh-CN" altLang="en-US" sz="2400" b="1" dirty="0"/>
              <a:t>以以上</a:t>
            </a:r>
            <a:r>
              <a:rPr lang="zh-CN" altLang="en-US" sz="2400" dirty="0"/>
              <a:t>：</a:t>
            </a:r>
            <a:r>
              <a:rPr lang="en-US" altLang="zh-CN" sz="2400" dirty="0"/>
              <a:t>2GHz+ </a:t>
            </a:r>
            <a:r>
              <a:rPr lang="zh-CN" altLang="en-US" sz="2400" dirty="0"/>
              <a:t>带宽，</a:t>
            </a:r>
            <a:r>
              <a:rPr lang="en-US" altLang="zh-CN" sz="2400" dirty="0"/>
              <a:t>40+GBASE-T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arasa Gothic TC"/>
                <a:ea typeface="Sarasa Gothic TC"/>
                <a:cs typeface="+mn-cs"/>
              </a:rPr>
              <a:t>——Hello</a:t>
            </a:r>
            <a:r>
              <a:rPr kumimoji="0" lang="zh-CN" altLang="en-US" sz="1800" b="0" i="0" u="none" strike="noStrike" kern="1200" cap="none" spc="0" normalizeH="0" baseline="0" noProof="0" dirty="0">
                <a:ln>
                  <a:noFill/>
                </a:ln>
                <a:solidFill>
                  <a:prstClr val="black"/>
                </a:solidFill>
                <a:effectLst/>
                <a:uLnTx/>
                <a:uFillTx/>
                <a:latin typeface="Sarasa Gothic TC"/>
                <a:ea typeface="Sarasa Gothic TC"/>
                <a:cs typeface="+mn-cs"/>
              </a:rPr>
              <a:t>，未来。</a:t>
            </a:r>
            <a:endParaRPr kumimoji="0" lang="en-US" altLang="zh-CN" sz="1800" b="0" i="0" u="none" strike="noStrike" kern="1200" cap="none" spc="0" normalizeH="0" baseline="0" noProof="0" dirty="0">
              <a:ln>
                <a:noFill/>
              </a:ln>
              <a:solidFill>
                <a:prstClr val="black"/>
              </a:solidFill>
              <a:effectLst/>
              <a:uLnTx/>
              <a:uFillTx/>
              <a:latin typeface="Sarasa Gothic TC"/>
              <a:ea typeface="Sarasa Gothic TC"/>
              <a:cs typeface="+mn-cs"/>
            </a:endParaRPr>
          </a:p>
        </p:txBody>
      </p:sp>
    </p:spTree>
    <p:extLst>
      <p:ext uri="{BB962C8B-B14F-4D97-AF65-F5344CB8AC3E}">
        <p14:creationId xmlns:p14="http://schemas.microsoft.com/office/powerpoint/2010/main" val="31328352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4FD4A9D3-F22C-44E0-A5B8-DB2471D6ABDE}"/>
              </a:ext>
            </a:extLst>
          </p:cNvPr>
          <p:cNvSpPr>
            <a:spLocks noGrp="1"/>
          </p:cNvSpPr>
          <p:nvPr>
            <p:ph idx="1"/>
          </p:nvPr>
        </p:nvSpPr>
        <p:spPr>
          <a:xfrm>
            <a:off x="6662057" y="1805458"/>
            <a:ext cx="5101771" cy="1763485"/>
          </a:xfrm>
          <a:prstGeom prst="rect">
            <a:avLst/>
          </a:prstGeom>
        </p:spPr>
        <p:txBody>
          <a:bodyPr/>
          <a:lstStyle/>
          <a:p>
            <a:pPr marL="0" indent="0" algn="ctr">
              <a:buNone/>
            </a:pPr>
            <a:r>
              <a:rPr lang="en-US" altLang="zh-CN" b="1" dirty="0"/>
              <a:t>R</a:t>
            </a:r>
            <a:r>
              <a:rPr lang="en-US" altLang="zh-CN" dirty="0"/>
              <a:t>egistered </a:t>
            </a:r>
            <a:r>
              <a:rPr lang="en-US" altLang="zh-CN" b="1" dirty="0"/>
              <a:t>J</a:t>
            </a:r>
            <a:r>
              <a:rPr lang="en-US" altLang="zh-CN" dirty="0"/>
              <a:t>ack </a:t>
            </a:r>
            <a:r>
              <a:rPr lang="zh-CN" altLang="en-US" dirty="0"/>
              <a:t>接口</a:t>
            </a:r>
            <a:endParaRPr lang="en-US" altLang="zh-CN" sz="1800" dirty="0"/>
          </a:p>
          <a:p>
            <a:pPr marL="0" indent="0">
              <a:buNone/>
            </a:pPr>
            <a:r>
              <a:rPr lang="en-US" altLang="zh-CN" sz="2000" dirty="0"/>
              <a:t>4</a:t>
            </a:r>
            <a:r>
              <a:rPr lang="zh-CN" altLang="en-US" sz="2000" dirty="0"/>
              <a:t>针：</a:t>
            </a:r>
            <a:r>
              <a:rPr lang="en-US" altLang="zh-CN" sz="2000" dirty="0"/>
              <a:t>RJ9</a:t>
            </a:r>
            <a:r>
              <a:rPr lang="zh-CN" altLang="en-US" sz="2000" dirty="0"/>
              <a:t>、</a:t>
            </a:r>
            <a:r>
              <a:rPr lang="en-US" altLang="zh-CN" sz="2000" dirty="0"/>
              <a:t>RJ10</a:t>
            </a:r>
            <a:r>
              <a:rPr lang="zh-CN" altLang="en-US" sz="2000" dirty="0"/>
              <a:t>、</a:t>
            </a:r>
            <a:r>
              <a:rPr lang="en-US" altLang="zh-CN" sz="2000" b="1" dirty="0"/>
              <a:t>RJ11</a:t>
            </a:r>
            <a:r>
              <a:rPr lang="zh-CN" altLang="en-US" sz="2000" dirty="0"/>
              <a:t>、</a:t>
            </a:r>
            <a:r>
              <a:rPr lang="en-US" altLang="zh-CN" sz="2000" dirty="0"/>
              <a:t>RJ14……</a:t>
            </a:r>
          </a:p>
          <a:p>
            <a:pPr marL="0" indent="0">
              <a:buNone/>
            </a:pPr>
            <a:r>
              <a:rPr lang="en-US" altLang="zh-CN" sz="2000" dirty="0"/>
              <a:t>6</a:t>
            </a:r>
            <a:r>
              <a:rPr lang="zh-CN" altLang="en-US" sz="2000" dirty="0"/>
              <a:t>针：</a:t>
            </a:r>
            <a:r>
              <a:rPr lang="en-US" altLang="zh-CN" sz="2000" dirty="0"/>
              <a:t>RJ12</a:t>
            </a:r>
            <a:r>
              <a:rPr lang="zh-CN" altLang="en-US" sz="2000" dirty="0"/>
              <a:t>、</a:t>
            </a:r>
            <a:r>
              <a:rPr lang="en-US" altLang="zh-CN" sz="2000" dirty="0"/>
              <a:t>RJ25</a:t>
            </a:r>
            <a:r>
              <a:rPr lang="zh-CN" altLang="en-US" sz="2000" dirty="0"/>
              <a:t>、</a:t>
            </a:r>
            <a:r>
              <a:rPr lang="en-US" altLang="zh-CN" sz="2000" dirty="0"/>
              <a:t>……</a:t>
            </a:r>
          </a:p>
          <a:p>
            <a:pPr marL="0" indent="0">
              <a:buNone/>
            </a:pPr>
            <a:r>
              <a:rPr lang="en-US" altLang="zh-CN" sz="2000" dirty="0"/>
              <a:t>8</a:t>
            </a:r>
            <a:r>
              <a:rPr lang="zh-CN" altLang="en-US" sz="2000" dirty="0"/>
              <a:t>针：</a:t>
            </a:r>
            <a:r>
              <a:rPr lang="en-US" altLang="zh-CN" sz="2000" b="1" dirty="0"/>
              <a:t>RJ45</a:t>
            </a:r>
            <a:endParaRPr lang="en-US" altLang="zh-CN" sz="2400" b="1" dirty="0"/>
          </a:p>
        </p:txBody>
      </p:sp>
      <p:sp>
        <p:nvSpPr>
          <p:cNvPr id="3" name="标题 2">
            <a:extLst>
              <a:ext uri="{FF2B5EF4-FFF2-40B4-BE49-F238E27FC236}">
                <a16:creationId xmlns:a16="http://schemas.microsoft.com/office/drawing/2014/main" id="{16606F77-5510-46AE-8234-92179832FD77}"/>
              </a:ext>
            </a:extLst>
          </p:cNvPr>
          <p:cNvSpPr>
            <a:spLocks noGrp="1"/>
          </p:cNvSpPr>
          <p:nvPr>
            <p:ph type="title"/>
          </p:nvPr>
        </p:nvSpPr>
        <p:spPr/>
        <p:txBody>
          <a:bodyPr/>
          <a:lstStyle/>
          <a:p>
            <a:r>
              <a:rPr lang="en-US" altLang="zh-CN" dirty="0"/>
              <a:t>RJ </a:t>
            </a:r>
            <a:r>
              <a:rPr lang="zh-CN" altLang="en-US" dirty="0"/>
              <a:t>接头 </a:t>
            </a:r>
            <a:r>
              <a:rPr lang="en-US" altLang="zh-CN" dirty="0"/>
              <a:t>AKA </a:t>
            </a:r>
            <a:r>
              <a:rPr lang="zh-CN" altLang="en-US" dirty="0"/>
              <a:t>“水晶头”</a:t>
            </a:r>
          </a:p>
        </p:txBody>
      </p:sp>
      <p:sp>
        <p:nvSpPr>
          <p:cNvPr id="4" name="页脚占位符 3">
            <a:extLst>
              <a:ext uri="{FF2B5EF4-FFF2-40B4-BE49-F238E27FC236}">
                <a16:creationId xmlns:a16="http://schemas.microsoft.com/office/drawing/2014/main" id="{E2EA6D7A-42FE-48F2-B273-3186AD977FE7}"/>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5BE02204-EB5A-4D34-91D4-B9914381ED48}"/>
              </a:ext>
            </a:extLst>
          </p:cNvPr>
          <p:cNvSpPr>
            <a:spLocks noGrp="1"/>
          </p:cNvSpPr>
          <p:nvPr>
            <p:ph type="sldNum" sz="quarter" idx="13"/>
          </p:nvPr>
        </p:nvSpPr>
        <p:spPr>
          <a:prstGeom prst="rect">
            <a:avLst/>
          </a:prstGeom>
        </p:spPr>
        <p:txBody>
          <a:bodyPr/>
          <a:lstStyle/>
          <a:p>
            <a:fld id="{8D562992-2BE8-4B37-BE99-62904307C777}" type="slidenum">
              <a:rPr lang="zh-CN" altLang="en-US" smtClean="0"/>
              <a:pPr/>
              <a:t>11</a:t>
            </a:fld>
            <a:endParaRPr lang="zh-CN" altLang="en-US" dirty="0"/>
          </a:p>
        </p:txBody>
      </p:sp>
      <p:sp>
        <p:nvSpPr>
          <p:cNvPr id="15" name="内容占位符 14">
            <a:extLst>
              <a:ext uri="{FF2B5EF4-FFF2-40B4-BE49-F238E27FC236}">
                <a16:creationId xmlns:a16="http://schemas.microsoft.com/office/drawing/2014/main" id="{BC0F2A99-F420-411F-BDE0-6E7D0F8072B7}"/>
              </a:ext>
            </a:extLst>
          </p:cNvPr>
          <p:cNvSpPr>
            <a:spLocks noGrp="1"/>
          </p:cNvSpPr>
          <p:nvPr>
            <p:ph sz="quarter" idx="19"/>
          </p:nvPr>
        </p:nvSpPr>
        <p:spPr/>
        <p:txBody>
          <a:bodyPr/>
          <a:lstStyle/>
          <a:p>
            <a:r>
              <a:rPr lang="zh-CN" altLang="en-US" dirty="0"/>
              <a:t>深入浅出双绞线</a:t>
            </a:r>
          </a:p>
        </p:txBody>
      </p:sp>
      <p:sp>
        <p:nvSpPr>
          <p:cNvPr id="14" name="文本框 13">
            <a:extLst>
              <a:ext uri="{FF2B5EF4-FFF2-40B4-BE49-F238E27FC236}">
                <a16:creationId xmlns:a16="http://schemas.microsoft.com/office/drawing/2014/main" id="{580CFE9D-01ED-4E54-A7B9-E4FBF9006C8F}"/>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 is from </a:t>
            </a:r>
            <a:r>
              <a:rPr lang="en-US" altLang="zh-CN" sz="1100" b="0" i="0" dirty="0">
                <a:solidFill>
                  <a:srgbClr val="202122"/>
                </a:solidFill>
                <a:effectLst/>
                <a:latin typeface="Arial" panose="020B0604020202020204" pitchFamily="34" charset="0"/>
              </a:rPr>
              <a:t>Andrewa at English Wikipedia.</a:t>
            </a:r>
            <a:endParaRPr lang="en-US" altLang="zh-CN" sz="1100" dirty="0"/>
          </a:p>
        </p:txBody>
      </p:sp>
      <p:pic>
        <p:nvPicPr>
          <p:cNvPr id="7" name="图片 6">
            <a:extLst>
              <a:ext uri="{FF2B5EF4-FFF2-40B4-BE49-F238E27FC236}">
                <a16:creationId xmlns:a16="http://schemas.microsoft.com/office/drawing/2014/main" id="{C52544E3-554D-4BC8-8DD1-FFC6DD9801F9}"/>
              </a:ext>
            </a:extLst>
          </p:cNvPr>
          <p:cNvPicPr>
            <a:picLocks noChangeAspect="1"/>
          </p:cNvPicPr>
          <p:nvPr/>
        </p:nvPicPr>
        <p:blipFill>
          <a:blip r:embed="rId3"/>
          <a:stretch>
            <a:fillRect/>
          </a:stretch>
        </p:blipFill>
        <p:spPr>
          <a:xfrm>
            <a:off x="593108" y="1811475"/>
            <a:ext cx="5715000" cy="3562350"/>
          </a:xfrm>
          <a:prstGeom prst="rect">
            <a:avLst/>
          </a:prstGeom>
        </p:spPr>
      </p:pic>
      <p:sp>
        <p:nvSpPr>
          <p:cNvPr id="16" name="文本框 15">
            <a:extLst>
              <a:ext uri="{FF2B5EF4-FFF2-40B4-BE49-F238E27FC236}">
                <a16:creationId xmlns:a16="http://schemas.microsoft.com/office/drawing/2014/main" id="{EC05B69C-B823-4C2E-BF15-EFA38ADBA269}"/>
              </a:ext>
            </a:extLst>
          </p:cNvPr>
          <p:cNvSpPr txBox="1"/>
          <p:nvPr/>
        </p:nvSpPr>
        <p:spPr>
          <a:xfrm>
            <a:off x="6662057" y="3668165"/>
            <a:ext cx="3178630" cy="1705660"/>
          </a:xfrm>
          <a:prstGeom prst="rect">
            <a:avLst/>
          </a:prstGeom>
          <a:noFill/>
        </p:spPr>
        <p:txBody>
          <a:bodyPr wrap="square">
            <a:spAutoFit/>
          </a:bodyPr>
          <a:lstStyle/>
          <a:p>
            <a:pPr marL="0" indent="0" algn="ctr">
              <a:lnSpc>
                <a:spcPct val="150000"/>
              </a:lnSpc>
              <a:buNone/>
            </a:pPr>
            <a:r>
              <a:rPr lang="en-US" altLang="zh-CN" sz="1800" b="1" dirty="0"/>
              <a:t>RJ</a:t>
            </a:r>
            <a:r>
              <a:rPr lang="zh-CN" altLang="en-US" sz="1800" b="1" dirty="0"/>
              <a:t>接口由 </a:t>
            </a:r>
            <a:r>
              <a:rPr lang="en-US" altLang="zh-CN" sz="1800" b="1" dirty="0"/>
              <a:t>FCC 68 </a:t>
            </a:r>
            <a:r>
              <a:rPr lang="zh-CN" altLang="en-US" sz="1800" b="1" dirty="0"/>
              <a:t>标准定义</a:t>
            </a:r>
            <a:r>
              <a:rPr lang="zh-CN" altLang="en-US" dirty="0"/>
              <a:t>，</a:t>
            </a:r>
            <a:endParaRPr lang="en-US" altLang="zh-CN" dirty="0"/>
          </a:p>
          <a:p>
            <a:pPr marL="0" indent="0" algn="ctr">
              <a:lnSpc>
                <a:spcPct val="150000"/>
              </a:lnSpc>
              <a:buNone/>
            </a:pPr>
            <a:r>
              <a:rPr lang="zh-CN" altLang="en-US" dirty="0"/>
              <a:t>其中，定义 </a:t>
            </a:r>
            <a:r>
              <a:rPr lang="en-US" altLang="zh-CN" b="1" dirty="0"/>
              <a:t>RJ45</a:t>
            </a:r>
            <a:r>
              <a:rPr lang="en-US" altLang="zh-CN" dirty="0"/>
              <a:t> </a:t>
            </a:r>
            <a:r>
              <a:rPr lang="zh-CN" altLang="en-US" dirty="0"/>
              <a:t>的</a:t>
            </a:r>
            <a:endParaRPr lang="en-US" altLang="zh-CN" dirty="0"/>
          </a:p>
          <a:p>
            <a:pPr marL="0" indent="0" algn="ctr">
              <a:lnSpc>
                <a:spcPct val="150000"/>
              </a:lnSpc>
              <a:buNone/>
            </a:pPr>
            <a:r>
              <a:rPr lang="en-US" altLang="zh-CN" b="1" dirty="0"/>
              <a:t>FCC68 90075</a:t>
            </a:r>
          </a:p>
          <a:p>
            <a:pPr marL="0" indent="0" algn="ctr">
              <a:lnSpc>
                <a:spcPct val="150000"/>
              </a:lnSpc>
              <a:buNone/>
            </a:pPr>
            <a:r>
              <a:rPr lang="zh-CN" altLang="en-US" dirty="0"/>
              <a:t>已存档至 </a:t>
            </a:r>
            <a:r>
              <a:rPr lang="en-US" altLang="zh-CN" b="1" dirty="0"/>
              <a:t>SNS Drive</a:t>
            </a:r>
            <a:r>
              <a:rPr lang="zh-CN" altLang="en-US" b="1" dirty="0"/>
              <a:t>。</a:t>
            </a:r>
            <a:endParaRPr lang="en-US" altLang="zh-CN" sz="1800" b="1" dirty="0"/>
          </a:p>
        </p:txBody>
      </p:sp>
      <p:pic>
        <p:nvPicPr>
          <p:cNvPr id="12" name="图片 11" descr="QR 代码&#10;&#10;描述已自动生成">
            <a:extLst>
              <a:ext uri="{FF2B5EF4-FFF2-40B4-BE49-F238E27FC236}">
                <a16:creationId xmlns:a16="http://schemas.microsoft.com/office/drawing/2014/main" id="{A6CE1F63-0730-42DE-9BB6-74537DD98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8748" y="3668165"/>
            <a:ext cx="1815080" cy="1815080"/>
          </a:xfrm>
          <a:prstGeom prst="rect">
            <a:avLst/>
          </a:prstGeom>
        </p:spPr>
      </p:pic>
    </p:spTree>
    <p:extLst>
      <p:ext uri="{BB962C8B-B14F-4D97-AF65-F5344CB8AC3E}">
        <p14:creationId xmlns:p14="http://schemas.microsoft.com/office/powerpoint/2010/main" val="1683496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4FD4A9D3-F22C-44E0-A5B8-DB2471D6ABDE}"/>
              </a:ext>
            </a:extLst>
          </p:cNvPr>
          <p:cNvSpPr>
            <a:spLocks noGrp="1"/>
          </p:cNvSpPr>
          <p:nvPr>
            <p:ph idx="1"/>
          </p:nvPr>
        </p:nvSpPr>
        <p:spPr>
          <a:xfrm>
            <a:off x="1050308" y="4176857"/>
            <a:ext cx="6642263" cy="1543102"/>
          </a:xfrm>
          <a:prstGeom prst="rect">
            <a:avLst/>
          </a:prstGeom>
        </p:spPr>
        <p:txBody>
          <a:bodyPr/>
          <a:lstStyle/>
          <a:p>
            <a:pPr marL="0" indent="0">
              <a:buNone/>
            </a:pPr>
            <a:r>
              <a:rPr lang="zh-CN" altLang="en-US" sz="2400" b="1" dirty="0"/>
              <a:t>接头前端</a:t>
            </a:r>
            <a:r>
              <a:rPr lang="zh-CN" altLang="en-US" sz="2400" dirty="0"/>
              <a:t>：有 </a:t>
            </a:r>
            <a:r>
              <a:rPr lang="en-US" altLang="zh-CN" sz="2400" dirty="0"/>
              <a:t>8 </a:t>
            </a:r>
            <a:r>
              <a:rPr lang="zh-CN" altLang="en-US" sz="2400" dirty="0"/>
              <a:t>个凹槽</a:t>
            </a:r>
            <a:endParaRPr lang="en-US" altLang="zh-CN" sz="2400" dirty="0"/>
          </a:p>
          <a:p>
            <a:pPr marL="0" indent="0">
              <a:buNone/>
            </a:pPr>
            <a:r>
              <a:rPr lang="zh-CN" altLang="en-US" sz="2400" b="1" dirty="0"/>
              <a:t>凹槽内</a:t>
            </a:r>
            <a:r>
              <a:rPr lang="zh-CN" altLang="en-US" sz="2400" dirty="0"/>
              <a:t>：各有 </a:t>
            </a:r>
            <a:r>
              <a:rPr lang="en-US" altLang="zh-CN" sz="2400" dirty="0"/>
              <a:t>1 </a:t>
            </a:r>
            <a:r>
              <a:rPr lang="zh-CN" altLang="en-US" sz="2400" dirty="0"/>
              <a:t>个金属触点，为 </a:t>
            </a:r>
            <a:r>
              <a:rPr lang="en-US" altLang="zh-CN" sz="2400" dirty="0"/>
              <a:t>1 </a:t>
            </a:r>
            <a:r>
              <a:rPr lang="zh-CN" altLang="en-US" sz="2400" dirty="0"/>
              <a:t>个引脚</a:t>
            </a:r>
            <a:endParaRPr lang="en-US" altLang="zh-CN" sz="2400" dirty="0"/>
          </a:p>
          <a:p>
            <a:pPr marL="0" indent="0">
              <a:buNone/>
            </a:pPr>
            <a:r>
              <a:rPr lang="zh-CN" altLang="en-US" sz="2400" b="1" dirty="0"/>
              <a:t>接头一侧</a:t>
            </a:r>
            <a:r>
              <a:rPr lang="zh-CN" altLang="en-US" sz="2400" dirty="0"/>
              <a:t>：有弹簧卡片用于锁止插头</a:t>
            </a:r>
          </a:p>
        </p:txBody>
      </p:sp>
      <p:sp>
        <p:nvSpPr>
          <p:cNvPr id="3" name="标题 2">
            <a:extLst>
              <a:ext uri="{FF2B5EF4-FFF2-40B4-BE49-F238E27FC236}">
                <a16:creationId xmlns:a16="http://schemas.microsoft.com/office/drawing/2014/main" id="{16606F77-5510-46AE-8234-92179832FD77}"/>
              </a:ext>
            </a:extLst>
          </p:cNvPr>
          <p:cNvSpPr>
            <a:spLocks noGrp="1"/>
          </p:cNvSpPr>
          <p:nvPr>
            <p:ph type="title"/>
          </p:nvPr>
        </p:nvSpPr>
        <p:spPr/>
        <p:txBody>
          <a:bodyPr/>
          <a:lstStyle/>
          <a:p>
            <a:r>
              <a:rPr lang="en-US" altLang="zh-CN" dirty="0"/>
              <a:t>RJ45 </a:t>
            </a:r>
            <a:r>
              <a:rPr lang="zh-CN" altLang="en-US" dirty="0"/>
              <a:t>接头 </a:t>
            </a:r>
            <a:r>
              <a:rPr lang="en-US" altLang="zh-CN" dirty="0"/>
              <a:t>AKA </a:t>
            </a:r>
            <a:r>
              <a:rPr lang="zh-CN" altLang="en-US" dirty="0"/>
              <a:t>“网络水晶头”</a:t>
            </a:r>
          </a:p>
        </p:txBody>
      </p:sp>
      <p:sp>
        <p:nvSpPr>
          <p:cNvPr id="4" name="页脚占位符 3">
            <a:extLst>
              <a:ext uri="{FF2B5EF4-FFF2-40B4-BE49-F238E27FC236}">
                <a16:creationId xmlns:a16="http://schemas.microsoft.com/office/drawing/2014/main" id="{E2EA6D7A-42FE-48F2-B273-3186AD977FE7}"/>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5BE02204-EB5A-4D34-91D4-B9914381ED48}"/>
              </a:ext>
            </a:extLst>
          </p:cNvPr>
          <p:cNvSpPr>
            <a:spLocks noGrp="1"/>
          </p:cNvSpPr>
          <p:nvPr>
            <p:ph type="sldNum" sz="quarter" idx="13"/>
          </p:nvPr>
        </p:nvSpPr>
        <p:spPr>
          <a:prstGeom prst="rect">
            <a:avLst/>
          </a:prstGeom>
        </p:spPr>
        <p:txBody>
          <a:bodyPr/>
          <a:lstStyle/>
          <a:p>
            <a:fld id="{8D562992-2BE8-4B37-BE99-62904307C777}" type="slidenum">
              <a:rPr lang="zh-CN" altLang="en-US" smtClean="0"/>
              <a:pPr/>
              <a:t>12</a:t>
            </a:fld>
            <a:endParaRPr lang="zh-CN" altLang="en-US" dirty="0"/>
          </a:p>
        </p:txBody>
      </p:sp>
      <p:sp>
        <p:nvSpPr>
          <p:cNvPr id="15" name="内容占位符 14">
            <a:extLst>
              <a:ext uri="{FF2B5EF4-FFF2-40B4-BE49-F238E27FC236}">
                <a16:creationId xmlns:a16="http://schemas.microsoft.com/office/drawing/2014/main" id="{BC0F2A99-F420-411F-BDE0-6E7D0F8072B7}"/>
              </a:ext>
            </a:extLst>
          </p:cNvPr>
          <p:cNvSpPr>
            <a:spLocks noGrp="1"/>
          </p:cNvSpPr>
          <p:nvPr>
            <p:ph sz="quarter" idx="19"/>
          </p:nvPr>
        </p:nvSpPr>
        <p:spPr/>
        <p:txBody>
          <a:bodyPr/>
          <a:lstStyle/>
          <a:p>
            <a:r>
              <a:rPr lang="zh-CN" altLang="en-US" dirty="0"/>
              <a:t>深入浅出双绞线</a:t>
            </a:r>
          </a:p>
        </p:txBody>
      </p:sp>
      <p:pic>
        <p:nvPicPr>
          <p:cNvPr id="10" name="图片 9">
            <a:extLst>
              <a:ext uri="{FF2B5EF4-FFF2-40B4-BE49-F238E27FC236}">
                <a16:creationId xmlns:a16="http://schemas.microsoft.com/office/drawing/2014/main" id="{B2A1ECFA-9A01-4011-8E88-5C4E5D1109B7}"/>
              </a:ext>
            </a:extLst>
          </p:cNvPr>
          <p:cNvPicPr>
            <a:picLocks noChangeAspect="1"/>
          </p:cNvPicPr>
          <p:nvPr/>
        </p:nvPicPr>
        <p:blipFill>
          <a:blip r:embed="rId2"/>
          <a:stretch>
            <a:fillRect/>
          </a:stretch>
        </p:blipFill>
        <p:spPr>
          <a:xfrm>
            <a:off x="4233355" y="1066766"/>
            <a:ext cx="4611008" cy="2733669"/>
          </a:xfrm>
          <a:prstGeom prst="rect">
            <a:avLst/>
          </a:prstGeom>
        </p:spPr>
      </p:pic>
      <p:pic>
        <p:nvPicPr>
          <p:cNvPr id="13" name="图片 12">
            <a:extLst>
              <a:ext uri="{FF2B5EF4-FFF2-40B4-BE49-F238E27FC236}">
                <a16:creationId xmlns:a16="http://schemas.microsoft.com/office/drawing/2014/main" id="{E1A3C414-F801-4AA4-868C-612EC269C8A9}"/>
              </a:ext>
            </a:extLst>
          </p:cNvPr>
          <p:cNvPicPr>
            <a:picLocks noChangeAspect="1"/>
          </p:cNvPicPr>
          <p:nvPr/>
        </p:nvPicPr>
        <p:blipFill rotWithShape="1">
          <a:blip r:embed="rId3"/>
          <a:srcRect l="12462" r="12462"/>
          <a:stretch/>
        </p:blipFill>
        <p:spPr>
          <a:xfrm>
            <a:off x="8317338" y="1257260"/>
            <a:ext cx="3210754" cy="2543175"/>
          </a:xfrm>
          <a:prstGeom prst="rect">
            <a:avLst/>
          </a:prstGeom>
        </p:spPr>
      </p:pic>
      <p:sp>
        <p:nvSpPr>
          <p:cNvPr id="14" name="文本框 13">
            <a:extLst>
              <a:ext uri="{FF2B5EF4-FFF2-40B4-BE49-F238E27FC236}">
                <a16:creationId xmlns:a16="http://schemas.microsoft.com/office/drawing/2014/main" id="{580CFE9D-01ED-4E54-A7B9-E4FBF9006C8F}"/>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TIA/EIA-568.2-D Standard.</a:t>
            </a:r>
            <a:endParaRPr lang="en-US" altLang="zh-CN" sz="1100" dirty="0"/>
          </a:p>
        </p:txBody>
      </p:sp>
      <p:pic>
        <p:nvPicPr>
          <p:cNvPr id="24" name="图片 23">
            <a:extLst>
              <a:ext uri="{FF2B5EF4-FFF2-40B4-BE49-F238E27FC236}">
                <a16:creationId xmlns:a16="http://schemas.microsoft.com/office/drawing/2014/main" id="{9F60CA94-9D55-4614-8043-9415AF114ECD}"/>
              </a:ext>
            </a:extLst>
          </p:cNvPr>
          <p:cNvPicPr>
            <a:picLocks noChangeAspect="1"/>
          </p:cNvPicPr>
          <p:nvPr/>
        </p:nvPicPr>
        <p:blipFill>
          <a:blip r:embed="rId4"/>
          <a:stretch>
            <a:fillRect/>
          </a:stretch>
        </p:blipFill>
        <p:spPr>
          <a:xfrm>
            <a:off x="7963403" y="3944020"/>
            <a:ext cx="3205974" cy="1779517"/>
          </a:xfrm>
          <a:prstGeom prst="rect">
            <a:avLst/>
          </a:prstGeom>
        </p:spPr>
      </p:pic>
      <p:pic>
        <p:nvPicPr>
          <p:cNvPr id="25" name="图片 24">
            <a:extLst>
              <a:ext uri="{FF2B5EF4-FFF2-40B4-BE49-F238E27FC236}">
                <a16:creationId xmlns:a16="http://schemas.microsoft.com/office/drawing/2014/main" id="{F40BCEEC-A690-4E22-B8F2-44EC4606A7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6361" y1="20256" x2="46361" y2="20256"/>
                        <a14:foregroundMark x1="33228" y1="89487" x2="33228" y2="89487"/>
                      </a14:backgroundRemoval>
                    </a14:imgEffect>
                  </a14:imgLayer>
                </a14:imgProps>
              </a:ext>
            </a:extLst>
          </a:blip>
          <a:stretch>
            <a:fillRect/>
          </a:stretch>
        </p:blipFill>
        <p:spPr>
          <a:xfrm>
            <a:off x="704011" y="1465925"/>
            <a:ext cx="3608300" cy="2226642"/>
          </a:xfrm>
          <a:prstGeom prst="rect">
            <a:avLst/>
          </a:prstGeom>
        </p:spPr>
      </p:pic>
    </p:spTree>
    <p:extLst>
      <p:ext uri="{BB962C8B-B14F-4D97-AF65-F5344CB8AC3E}">
        <p14:creationId xmlns:p14="http://schemas.microsoft.com/office/powerpoint/2010/main" val="2413448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B2213B-DA33-4A1D-9166-CB933E1512F3}"/>
              </a:ext>
            </a:extLst>
          </p:cNvPr>
          <p:cNvSpPr>
            <a:spLocks noGrp="1"/>
          </p:cNvSpPr>
          <p:nvPr>
            <p:ph idx="1"/>
          </p:nvPr>
        </p:nvSpPr>
        <p:spPr>
          <a:xfrm>
            <a:off x="838200" y="1672227"/>
            <a:ext cx="10515600" cy="3944802"/>
          </a:xfrm>
        </p:spPr>
        <p:txBody>
          <a:bodyPr/>
          <a:lstStyle/>
          <a:p>
            <a:pPr marL="0" indent="0" algn="ctr">
              <a:buNone/>
            </a:pPr>
            <a:r>
              <a:rPr lang="en-US" altLang="zh-CN" dirty="0"/>
              <a:t>RJ45 </a:t>
            </a:r>
            <a:r>
              <a:rPr lang="zh-CN" altLang="en-US" dirty="0"/>
              <a:t>引脚一般干这几种事</a:t>
            </a:r>
            <a:r>
              <a:rPr lang="en-US" altLang="zh-CN" dirty="0"/>
              <a:t>: </a:t>
            </a:r>
          </a:p>
          <a:p>
            <a:pPr marL="0" indent="0" algn="ctr">
              <a:buNone/>
            </a:pPr>
            <a:endParaRPr lang="en-US" altLang="zh-CN" dirty="0"/>
          </a:p>
          <a:p>
            <a:r>
              <a:rPr lang="zh-CN" altLang="en-US" sz="2400" dirty="0"/>
              <a:t>发送数据</a:t>
            </a:r>
            <a:endParaRPr lang="en-US" altLang="zh-CN" sz="2400" dirty="0"/>
          </a:p>
          <a:p>
            <a:r>
              <a:rPr lang="zh-CN" altLang="en-US" sz="2400" dirty="0"/>
              <a:t>接收数据</a:t>
            </a:r>
            <a:endParaRPr lang="en-US" altLang="zh-CN" sz="2400" dirty="0"/>
          </a:p>
          <a:p>
            <a:r>
              <a:rPr lang="zh-CN" altLang="en-US" sz="2400" dirty="0"/>
              <a:t>双向数据传输</a:t>
            </a:r>
            <a:endParaRPr lang="en-US" altLang="zh-CN" sz="2400" dirty="0"/>
          </a:p>
          <a:p>
            <a:r>
              <a:rPr lang="zh-CN" altLang="en-US" sz="2400" dirty="0"/>
              <a:t>为电话保留</a:t>
            </a:r>
            <a:endParaRPr lang="en-US" altLang="zh-CN" sz="2400" dirty="0"/>
          </a:p>
          <a:p>
            <a:r>
              <a:rPr lang="zh-CN" altLang="en-US" sz="2400" dirty="0"/>
              <a:t>供电（</a:t>
            </a:r>
            <a:r>
              <a:rPr lang="en-US" altLang="zh-CN" sz="2400" b="1" dirty="0"/>
              <a:t>P</a:t>
            </a:r>
            <a:r>
              <a:rPr lang="en-US" altLang="zh-CN" sz="2400" dirty="0"/>
              <a:t>ower </a:t>
            </a:r>
            <a:r>
              <a:rPr lang="en-US" altLang="zh-CN" sz="2400" b="1" dirty="0"/>
              <a:t>o</a:t>
            </a:r>
            <a:r>
              <a:rPr lang="en-US" altLang="zh-CN" sz="2400" dirty="0"/>
              <a:t>ver </a:t>
            </a:r>
            <a:r>
              <a:rPr lang="en-US" altLang="zh-CN" sz="2400" b="1" dirty="0"/>
              <a:t>E</a:t>
            </a:r>
            <a:r>
              <a:rPr lang="en-US" altLang="zh-CN" sz="2400" dirty="0"/>
              <a:t>thernet</a:t>
            </a:r>
            <a:r>
              <a:rPr lang="zh-CN" altLang="en-US" sz="2400" dirty="0"/>
              <a:t>）</a:t>
            </a:r>
            <a:endParaRPr lang="en-US" altLang="zh-CN" sz="2400" dirty="0"/>
          </a:p>
          <a:p>
            <a:endParaRPr lang="zh-CN" altLang="en-US" sz="2400" dirty="0"/>
          </a:p>
        </p:txBody>
      </p:sp>
      <p:sp>
        <p:nvSpPr>
          <p:cNvPr id="3" name="标题 2">
            <a:extLst>
              <a:ext uri="{FF2B5EF4-FFF2-40B4-BE49-F238E27FC236}">
                <a16:creationId xmlns:a16="http://schemas.microsoft.com/office/drawing/2014/main" id="{D1F287E0-B6D8-4DBB-A7A4-AA10F846E14A}"/>
              </a:ext>
            </a:extLst>
          </p:cNvPr>
          <p:cNvSpPr>
            <a:spLocks noGrp="1"/>
          </p:cNvSpPr>
          <p:nvPr>
            <p:ph type="title"/>
          </p:nvPr>
        </p:nvSpPr>
        <p:spPr/>
        <p:txBody>
          <a:bodyPr/>
          <a:lstStyle/>
          <a:p>
            <a:r>
              <a:rPr lang="en-US" altLang="zh-CN" dirty="0"/>
              <a:t>RJ45 Pinout</a:t>
            </a:r>
            <a:endParaRPr lang="zh-CN" altLang="en-US" dirty="0"/>
          </a:p>
        </p:txBody>
      </p:sp>
      <p:sp>
        <p:nvSpPr>
          <p:cNvPr id="4" name="页脚占位符 3">
            <a:extLst>
              <a:ext uri="{FF2B5EF4-FFF2-40B4-BE49-F238E27FC236}">
                <a16:creationId xmlns:a16="http://schemas.microsoft.com/office/drawing/2014/main" id="{0538B36F-9D08-4E7A-98A1-B371D7704808}"/>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72C53E73-0106-4809-9380-F760AF2E8469}"/>
              </a:ext>
            </a:extLst>
          </p:cNvPr>
          <p:cNvSpPr>
            <a:spLocks noGrp="1"/>
          </p:cNvSpPr>
          <p:nvPr>
            <p:ph type="sldNum" sz="quarter" idx="13"/>
          </p:nvPr>
        </p:nvSpPr>
        <p:spPr/>
        <p:txBody>
          <a:bodyPr/>
          <a:lstStyle/>
          <a:p>
            <a:fld id="{8D562992-2BE8-4B37-BE99-62904307C777}" type="slidenum">
              <a:rPr lang="zh-CN" altLang="en-US" smtClean="0"/>
              <a:pPr/>
              <a:t>13</a:t>
            </a:fld>
            <a:endParaRPr lang="zh-CN" altLang="en-US" dirty="0"/>
          </a:p>
        </p:txBody>
      </p:sp>
      <p:sp>
        <p:nvSpPr>
          <p:cNvPr id="9" name="内容占位符 14">
            <a:extLst>
              <a:ext uri="{FF2B5EF4-FFF2-40B4-BE49-F238E27FC236}">
                <a16:creationId xmlns:a16="http://schemas.microsoft.com/office/drawing/2014/main" id="{7DF255DF-0FA5-4C41-B794-6781E116EDC9}"/>
              </a:ext>
            </a:extLst>
          </p:cNvPr>
          <p:cNvSpPr txBox="1">
            <a:spLocks/>
          </p:cNvSpPr>
          <p:nvPr/>
        </p:nvSpPr>
        <p:spPr>
          <a:xfrm>
            <a:off x="3635859" y="6432550"/>
            <a:ext cx="5002213" cy="42545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深入浅出双绞线</a:t>
            </a:r>
          </a:p>
        </p:txBody>
      </p:sp>
    </p:spTree>
    <p:extLst>
      <p:ext uri="{BB962C8B-B14F-4D97-AF65-F5344CB8AC3E}">
        <p14:creationId xmlns:p14="http://schemas.microsoft.com/office/powerpoint/2010/main" val="3066211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2F84F718-40E1-4210-BC2F-0CF8593712F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242" y="1531257"/>
            <a:ext cx="6178342" cy="4227286"/>
          </a:xfrm>
        </p:spPr>
      </p:pic>
      <p:sp>
        <p:nvSpPr>
          <p:cNvPr id="3" name="标题 2">
            <a:extLst>
              <a:ext uri="{FF2B5EF4-FFF2-40B4-BE49-F238E27FC236}">
                <a16:creationId xmlns:a16="http://schemas.microsoft.com/office/drawing/2014/main" id="{0745E37B-DC00-4417-A803-415F6F6B8C35}"/>
              </a:ext>
            </a:extLst>
          </p:cNvPr>
          <p:cNvSpPr>
            <a:spLocks noGrp="1"/>
          </p:cNvSpPr>
          <p:nvPr>
            <p:ph type="title"/>
          </p:nvPr>
        </p:nvSpPr>
        <p:spPr/>
        <p:txBody>
          <a:bodyPr/>
          <a:lstStyle/>
          <a:p>
            <a:r>
              <a:rPr lang="en-US" altLang="zh-CN" dirty="0"/>
              <a:t>RJ45 Pinout</a:t>
            </a:r>
            <a:r>
              <a:rPr lang="zh-CN" altLang="en-US" dirty="0"/>
              <a:t>，以 </a:t>
            </a:r>
            <a:r>
              <a:rPr lang="en-US" altLang="zh-CN" dirty="0"/>
              <a:t>1000BASE-T</a:t>
            </a:r>
            <a:r>
              <a:rPr lang="zh-CN" altLang="en-US" dirty="0"/>
              <a:t> 为例</a:t>
            </a:r>
          </a:p>
        </p:txBody>
      </p:sp>
      <p:sp>
        <p:nvSpPr>
          <p:cNvPr id="4" name="页脚占位符 3">
            <a:extLst>
              <a:ext uri="{FF2B5EF4-FFF2-40B4-BE49-F238E27FC236}">
                <a16:creationId xmlns:a16="http://schemas.microsoft.com/office/drawing/2014/main" id="{A4F6FD9C-FCFD-4B87-B6F2-65759A479FE1}"/>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35BF93E4-E94B-411D-B662-37D56AF773C9}"/>
              </a:ext>
            </a:extLst>
          </p:cNvPr>
          <p:cNvSpPr>
            <a:spLocks noGrp="1"/>
          </p:cNvSpPr>
          <p:nvPr>
            <p:ph type="sldNum" sz="quarter" idx="13"/>
          </p:nvPr>
        </p:nvSpPr>
        <p:spPr/>
        <p:txBody>
          <a:bodyPr/>
          <a:lstStyle/>
          <a:p>
            <a:fld id="{8D562992-2BE8-4B37-BE99-62904307C777}" type="slidenum">
              <a:rPr lang="zh-CN" altLang="en-US" smtClean="0"/>
              <a:pPr/>
              <a:t>14</a:t>
            </a:fld>
            <a:endParaRPr lang="zh-CN" altLang="en-US" dirty="0"/>
          </a:p>
        </p:txBody>
      </p:sp>
      <p:graphicFrame>
        <p:nvGraphicFramePr>
          <p:cNvPr id="11" name="表格 11">
            <a:extLst>
              <a:ext uri="{FF2B5EF4-FFF2-40B4-BE49-F238E27FC236}">
                <a16:creationId xmlns:a16="http://schemas.microsoft.com/office/drawing/2014/main" id="{FCF44A9D-E188-4B29-AE69-8E2E4A211ED8}"/>
              </a:ext>
            </a:extLst>
          </p:cNvPr>
          <p:cNvGraphicFramePr>
            <a:graphicFrameLocks noGrp="1"/>
          </p:cNvGraphicFramePr>
          <p:nvPr>
            <p:ph sz="quarter" idx="19"/>
            <p:extLst>
              <p:ext uri="{D42A27DB-BD31-4B8C-83A1-F6EECF244321}">
                <p14:modId xmlns:p14="http://schemas.microsoft.com/office/powerpoint/2010/main" val="163958564"/>
              </p:ext>
            </p:extLst>
          </p:nvPr>
        </p:nvGraphicFramePr>
        <p:xfrm>
          <a:off x="7409543" y="1350880"/>
          <a:ext cx="4292844" cy="4588038"/>
        </p:xfrm>
        <a:graphic>
          <a:graphicData uri="http://schemas.openxmlformats.org/drawingml/2006/table">
            <a:tbl>
              <a:tblPr firstRow="1" bandRow="1">
                <a:tableStyleId>{74C1A8A3-306A-4EB7-A6B1-4F7E0EB9C5D6}</a:tableStyleId>
              </a:tblPr>
              <a:tblGrid>
                <a:gridCol w="863600">
                  <a:extLst>
                    <a:ext uri="{9D8B030D-6E8A-4147-A177-3AD203B41FA5}">
                      <a16:colId xmlns:a16="http://schemas.microsoft.com/office/drawing/2014/main" val="781063653"/>
                    </a:ext>
                  </a:extLst>
                </a:gridCol>
                <a:gridCol w="1066800">
                  <a:extLst>
                    <a:ext uri="{9D8B030D-6E8A-4147-A177-3AD203B41FA5}">
                      <a16:colId xmlns:a16="http://schemas.microsoft.com/office/drawing/2014/main" val="205405704"/>
                    </a:ext>
                  </a:extLst>
                </a:gridCol>
                <a:gridCol w="2362444">
                  <a:extLst>
                    <a:ext uri="{9D8B030D-6E8A-4147-A177-3AD203B41FA5}">
                      <a16:colId xmlns:a16="http://schemas.microsoft.com/office/drawing/2014/main" val="3512487773"/>
                    </a:ext>
                  </a:extLst>
                </a:gridCol>
              </a:tblGrid>
              <a:tr h="509782">
                <a:tc>
                  <a:txBody>
                    <a:bodyPr/>
                    <a:lstStyle/>
                    <a:p>
                      <a:pPr algn="ctr"/>
                      <a:r>
                        <a:rPr lang="zh-CN" altLang="en-US" dirty="0"/>
                        <a:t>引脚</a:t>
                      </a:r>
                    </a:p>
                  </a:txBody>
                  <a:tcPr anchor="ctr">
                    <a:solidFill>
                      <a:srgbClr val="66176E"/>
                    </a:solidFill>
                  </a:tcPr>
                </a:tc>
                <a:tc>
                  <a:txBody>
                    <a:bodyPr/>
                    <a:lstStyle/>
                    <a:p>
                      <a:pPr algn="ctr"/>
                      <a:r>
                        <a:rPr lang="zh-CN" altLang="en-US" dirty="0"/>
                        <a:t>名称</a:t>
                      </a:r>
                    </a:p>
                  </a:txBody>
                  <a:tcPr anchor="ctr">
                    <a:solidFill>
                      <a:srgbClr val="66176E"/>
                    </a:solidFill>
                  </a:tcPr>
                </a:tc>
                <a:tc>
                  <a:txBody>
                    <a:bodyPr/>
                    <a:lstStyle/>
                    <a:p>
                      <a:pPr algn="ctr"/>
                      <a:r>
                        <a:rPr lang="zh-CN" altLang="en-US" dirty="0"/>
                        <a:t>说明</a:t>
                      </a:r>
                    </a:p>
                  </a:txBody>
                  <a:tcPr anchor="ctr">
                    <a:solidFill>
                      <a:srgbClr val="66176E"/>
                    </a:solidFill>
                  </a:tcPr>
                </a:tc>
                <a:extLst>
                  <a:ext uri="{0D108BD9-81ED-4DB2-BD59-A6C34878D82A}">
                    <a16:rowId xmlns:a16="http://schemas.microsoft.com/office/drawing/2014/main" val="2781937227"/>
                  </a:ext>
                </a:extLst>
              </a:tr>
              <a:tr h="509782">
                <a:tc>
                  <a:txBody>
                    <a:bodyPr/>
                    <a:lstStyle/>
                    <a:p>
                      <a:pPr algn="ctr"/>
                      <a:r>
                        <a:rPr lang="en-US" altLang="zh-CN" dirty="0"/>
                        <a:t>1</a:t>
                      </a:r>
                      <a:endParaRPr lang="zh-CN" altLang="en-US" dirty="0"/>
                    </a:p>
                  </a:txBody>
                  <a:tcPr anchor="ctr"/>
                </a:tc>
                <a:tc>
                  <a:txBody>
                    <a:bodyPr/>
                    <a:lstStyle/>
                    <a:p>
                      <a:pPr algn="ctr"/>
                      <a:r>
                        <a:rPr lang="en-US" altLang="zh-CN" dirty="0"/>
                        <a:t>BI_DA+</a:t>
                      </a:r>
                      <a:endParaRPr lang="zh-CN" altLang="en-US" dirty="0"/>
                    </a:p>
                  </a:txBody>
                  <a:tcPr marL="23813" marR="23813" marT="47625" marB="47625" anchor="ctr"/>
                </a:tc>
                <a:tc>
                  <a:txBody>
                    <a:bodyPr/>
                    <a:lstStyle/>
                    <a:p>
                      <a:pPr algn="ctr"/>
                      <a:r>
                        <a:rPr lang="zh-CN" altLang="en-US" dirty="0"/>
                        <a:t>双向数据传输 </a:t>
                      </a:r>
                      <a:r>
                        <a:rPr lang="en-US" altLang="zh-CN" dirty="0"/>
                        <a:t>A+</a:t>
                      </a:r>
                      <a:endParaRPr lang="zh-CN" altLang="en-US" dirty="0"/>
                    </a:p>
                  </a:txBody>
                  <a:tcPr anchor="ctr"/>
                </a:tc>
                <a:extLst>
                  <a:ext uri="{0D108BD9-81ED-4DB2-BD59-A6C34878D82A}">
                    <a16:rowId xmlns:a16="http://schemas.microsoft.com/office/drawing/2014/main" val="1164732881"/>
                  </a:ext>
                </a:extLst>
              </a:tr>
              <a:tr h="509782">
                <a:tc>
                  <a:txBody>
                    <a:bodyPr/>
                    <a:lstStyle/>
                    <a:p>
                      <a:pPr algn="ctr"/>
                      <a:r>
                        <a:rPr lang="en-US" altLang="zh-CN" dirty="0"/>
                        <a:t>2</a:t>
                      </a:r>
                      <a:endParaRPr lang="zh-CN" altLang="en-US" dirty="0"/>
                    </a:p>
                  </a:txBody>
                  <a:tcPr anchor="ctr"/>
                </a:tc>
                <a:tc>
                  <a:txBody>
                    <a:bodyPr/>
                    <a:lstStyle/>
                    <a:p>
                      <a:pPr algn="ctr"/>
                      <a:r>
                        <a:rPr lang="en-US" altLang="zh-CN" dirty="0"/>
                        <a:t>BI_DA-</a:t>
                      </a:r>
                      <a:endParaRPr lang="zh-CN" altLang="en-US" dirty="0"/>
                    </a:p>
                  </a:txBody>
                  <a:tcPr anchor="ctr"/>
                </a:tc>
                <a:tc>
                  <a:txBody>
                    <a:bodyPr/>
                    <a:lstStyle/>
                    <a:p>
                      <a:pPr algn="ctr"/>
                      <a:r>
                        <a:rPr lang="zh-CN" altLang="en-US" dirty="0"/>
                        <a:t>双向数据传输 </a:t>
                      </a:r>
                      <a:r>
                        <a:rPr lang="en-US" altLang="zh-CN" dirty="0"/>
                        <a:t>A-</a:t>
                      </a:r>
                      <a:endParaRPr lang="zh-CN" altLang="en-US" dirty="0"/>
                    </a:p>
                  </a:txBody>
                  <a:tcPr anchor="ctr"/>
                </a:tc>
                <a:extLst>
                  <a:ext uri="{0D108BD9-81ED-4DB2-BD59-A6C34878D82A}">
                    <a16:rowId xmlns:a16="http://schemas.microsoft.com/office/drawing/2014/main" val="3289197193"/>
                  </a:ext>
                </a:extLst>
              </a:tr>
              <a:tr h="509782">
                <a:tc>
                  <a:txBody>
                    <a:bodyPr/>
                    <a:lstStyle/>
                    <a:p>
                      <a:pPr algn="ctr"/>
                      <a:r>
                        <a:rPr lang="en-US" altLang="zh-CN" dirty="0"/>
                        <a:t>3</a:t>
                      </a:r>
                      <a:endParaRPr lang="zh-CN" altLang="en-US" dirty="0"/>
                    </a:p>
                  </a:txBody>
                  <a:tcPr anchor="ctr"/>
                </a:tc>
                <a:tc>
                  <a:txBody>
                    <a:bodyPr/>
                    <a:lstStyle/>
                    <a:p>
                      <a:pPr algn="ctr"/>
                      <a:r>
                        <a:rPr lang="en-US" altLang="zh-CN" dirty="0"/>
                        <a:t>BI_DB+</a:t>
                      </a:r>
                      <a:endParaRPr lang="zh-CN" altLang="en-US" dirty="0"/>
                    </a:p>
                  </a:txBody>
                  <a:tcPr marL="23813" marR="23813" marT="47625" marB="47625" anchor="ctr"/>
                </a:tc>
                <a:tc>
                  <a:txBody>
                    <a:bodyPr/>
                    <a:lstStyle/>
                    <a:p>
                      <a:pPr algn="ctr"/>
                      <a:r>
                        <a:rPr lang="zh-CN" altLang="en-US" dirty="0"/>
                        <a:t>双向数据传输 </a:t>
                      </a:r>
                      <a:r>
                        <a:rPr lang="en-US" altLang="zh-CN" dirty="0"/>
                        <a:t>B+</a:t>
                      </a:r>
                      <a:endParaRPr lang="zh-CN" altLang="en-US" dirty="0"/>
                    </a:p>
                  </a:txBody>
                  <a:tcPr anchor="ctr"/>
                </a:tc>
                <a:extLst>
                  <a:ext uri="{0D108BD9-81ED-4DB2-BD59-A6C34878D82A}">
                    <a16:rowId xmlns:a16="http://schemas.microsoft.com/office/drawing/2014/main" val="1832507755"/>
                  </a:ext>
                </a:extLst>
              </a:tr>
              <a:tr h="509782">
                <a:tc>
                  <a:txBody>
                    <a:bodyPr/>
                    <a:lstStyle/>
                    <a:p>
                      <a:pPr algn="ctr"/>
                      <a:r>
                        <a:rPr lang="en-US" altLang="zh-CN" dirty="0"/>
                        <a:t>4</a:t>
                      </a:r>
                      <a:endParaRPr lang="zh-CN" altLang="en-US" dirty="0"/>
                    </a:p>
                  </a:txBody>
                  <a:tcPr anchor="ctr"/>
                </a:tc>
                <a:tc>
                  <a:txBody>
                    <a:bodyPr/>
                    <a:lstStyle/>
                    <a:p>
                      <a:pPr algn="ctr"/>
                      <a:r>
                        <a:rPr lang="en-US" altLang="zh-CN" dirty="0"/>
                        <a:t>BI_DC+</a:t>
                      </a:r>
                      <a:endParaRPr lang="zh-CN" altLang="en-US" dirty="0"/>
                    </a:p>
                  </a:txBody>
                  <a:tcPr anchor="ctr"/>
                </a:tc>
                <a:tc>
                  <a:txBody>
                    <a:bodyPr/>
                    <a:lstStyle/>
                    <a:p>
                      <a:pPr algn="ctr"/>
                      <a:r>
                        <a:rPr lang="zh-CN" altLang="en-US" dirty="0"/>
                        <a:t>双向数据传输 </a:t>
                      </a:r>
                      <a:r>
                        <a:rPr lang="en-US" altLang="zh-CN" dirty="0"/>
                        <a:t>C+</a:t>
                      </a:r>
                      <a:endParaRPr lang="zh-CN" altLang="en-US" dirty="0"/>
                    </a:p>
                  </a:txBody>
                  <a:tcPr anchor="ctr"/>
                </a:tc>
                <a:extLst>
                  <a:ext uri="{0D108BD9-81ED-4DB2-BD59-A6C34878D82A}">
                    <a16:rowId xmlns:a16="http://schemas.microsoft.com/office/drawing/2014/main" val="903280423"/>
                  </a:ext>
                </a:extLst>
              </a:tr>
              <a:tr h="509782">
                <a:tc>
                  <a:txBody>
                    <a:bodyPr/>
                    <a:lstStyle/>
                    <a:p>
                      <a:pPr algn="ctr"/>
                      <a:r>
                        <a:rPr lang="en-US" altLang="zh-CN" dirty="0"/>
                        <a:t>5</a:t>
                      </a:r>
                      <a:endParaRPr lang="zh-CN" altLang="en-US" dirty="0"/>
                    </a:p>
                  </a:txBody>
                  <a:tcPr anchor="ctr"/>
                </a:tc>
                <a:tc>
                  <a:txBody>
                    <a:bodyPr/>
                    <a:lstStyle/>
                    <a:p>
                      <a:pPr algn="ctr"/>
                      <a:r>
                        <a:rPr lang="en-US" altLang="zh-CN" dirty="0"/>
                        <a:t>BI_DC-</a:t>
                      </a:r>
                      <a:endParaRPr lang="zh-CN" altLang="en-US" dirty="0"/>
                    </a:p>
                  </a:txBody>
                  <a:tcPr marL="23813" marR="23813" marT="47625" marB="47625" anchor="ctr"/>
                </a:tc>
                <a:tc>
                  <a:txBody>
                    <a:bodyPr/>
                    <a:lstStyle/>
                    <a:p>
                      <a:pPr algn="ctr"/>
                      <a:r>
                        <a:rPr lang="zh-CN" altLang="en-US" dirty="0"/>
                        <a:t>双向数据传输 </a:t>
                      </a:r>
                      <a:r>
                        <a:rPr lang="en-US" altLang="zh-CN" dirty="0"/>
                        <a:t>C-</a:t>
                      </a:r>
                      <a:endParaRPr lang="zh-CN" altLang="en-US" dirty="0"/>
                    </a:p>
                  </a:txBody>
                  <a:tcPr anchor="ctr"/>
                </a:tc>
                <a:extLst>
                  <a:ext uri="{0D108BD9-81ED-4DB2-BD59-A6C34878D82A}">
                    <a16:rowId xmlns:a16="http://schemas.microsoft.com/office/drawing/2014/main" val="1898556246"/>
                  </a:ext>
                </a:extLst>
              </a:tr>
              <a:tr h="509782">
                <a:tc>
                  <a:txBody>
                    <a:bodyPr/>
                    <a:lstStyle/>
                    <a:p>
                      <a:pPr algn="ctr"/>
                      <a:r>
                        <a:rPr lang="en-US" altLang="zh-CN" dirty="0"/>
                        <a:t>6</a:t>
                      </a:r>
                      <a:endParaRPr lang="zh-CN" altLang="en-US" dirty="0"/>
                    </a:p>
                  </a:txBody>
                  <a:tcPr anchor="ctr"/>
                </a:tc>
                <a:tc>
                  <a:txBody>
                    <a:bodyPr/>
                    <a:lstStyle/>
                    <a:p>
                      <a:pPr algn="ctr"/>
                      <a:r>
                        <a:rPr lang="en-US" altLang="zh-CN" dirty="0"/>
                        <a:t>BI_DB-</a:t>
                      </a:r>
                      <a:endParaRPr lang="zh-CN" altLang="en-US" dirty="0"/>
                    </a:p>
                  </a:txBody>
                  <a:tcPr anchor="ctr"/>
                </a:tc>
                <a:tc>
                  <a:txBody>
                    <a:bodyPr/>
                    <a:lstStyle/>
                    <a:p>
                      <a:pPr algn="ctr"/>
                      <a:r>
                        <a:rPr lang="zh-CN" altLang="en-US" dirty="0"/>
                        <a:t>双向数据传输 </a:t>
                      </a:r>
                      <a:r>
                        <a:rPr lang="en-US" altLang="zh-CN" dirty="0"/>
                        <a:t>B-</a:t>
                      </a:r>
                      <a:endParaRPr lang="zh-CN" altLang="en-US" dirty="0"/>
                    </a:p>
                  </a:txBody>
                  <a:tcPr anchor="ctr"/>
                </a:tc>
                <a:extLst>
                  <a:ext uri="{0D108BD9-81ED-4DB2-BD59-A6C34878D82A}">
                    <a16:rowId xmlns:a16="http://schemas.microsoft.com/office/drawing/2014/main" val="330961711"/>
                  </a:ext>
                </a:extLst>
              </a:tr>
              <a:tr h="509782">
                <a:tc>
                  <a:txBody>
                    <a:bodyPr/>
                    <a:lstStyle/>
                    <a:p>
                      <a:pPr algn="ctr"/>
                      <a:r>
                        <a:rPr lang="en-US" altLang="zh-CN" dirty="0"/>
                        <a:t>7</a:t>
                      </a:r>
                      <a:endParaRPr lang="zh-CN" altLang="en-US" dirty="0"/>
                    </a:p>
                  </a:txBody>
                  <a:tcPr anchor="ctr"/>
                </a:tc>
                <a:tc>
                  <a:txBody>
                    <a:bodyPr/>
                    <a:lstStyle/>
                    <a:p>
                      <a:pPr algn="ctr"/>
                      <a:r>
                        <a:rPr lang="en-US" altLang="zh-CN" dirty="0"/>
                        <a:t>BI_DD+</a:t>
                      </a:r>
                      <a:endParaRPr lang="zh-CN" altLang="en-US" dirty="0"/>
                    </a:p>
                  </a:txBody>
                  <a:tcPr marL="23813" marR="23813" marT="47625" marB="47625" anchor="ctr"/>
                </a:tc>
                <a:tc>
                  <a:txBody>
                    <a:bodyPr/>
                    <a:lstStyle/>
                    <a:p>
                      <a:pPr algn="ctr"/>
                      <a:r>
                        <a:rPr lang="zh-CN" altLang="en-US" dirty="0"/>
                        <a:t>双向数据传输 </a:t>
                      </a:r>
                      <a:r>
                        <a:rPr lang="en-US" altLang="zh-CN" dirty="0"/>
                        <a:t>D+</a:t>
                      </a:r>
                      <a:endParaRPr lang="zh-CN" altLang="en-US" dirty="0"/>
                    </a:p>
                  </a:txBody>
                  <a:tcPr anchor="ctr"/>
                </a:tc>
                <a:extLst>
                  <a:ext uri="{0D108BD9-81ED-4DB2-BD59-A6C34878D82A}">
                    <a16:rowId xmlns:a16="http://schemas.microsoft.com/office/drawing/2014/main" val="1622799386"/>
                  </a:ext>
                </a:extLst>
              </a:tr>
              <a:tr h="509782">
                <a:tc>
                  <a:txBody>
                    <a:bodyPr/>
                    <a:lstStyle/>
                    <a:p>
                      <a:pPr algn="ctr"/>
                      <a:r>
                        <a:rPr lang="en-US" altLang="zh-CN" dirty="0"/>
                        <a:t>8</a:t>
                      </a:r>
                      <a:endParaRPr lang="zh-CN" altLang="en-US" dirty="0"/>
                    </a:p>
                  </a:txBody>
                  <a:tcPr anchor="ctr"/>
                </a:tc>
                <a:tc>
                  <a:txBody>
                    <a:bodyPr/>
                    <a:lstStyle/>
                    <a:p>
                      <a:pPr algn="ctr"/>
                      <a:r>
                        <a:rPr lang="en-US" altLang="zh-CN" dirty="0"/>
                        <a:t>BI_DD-</a:t>
                      </a:r>
                      <a:endParaRPr lang="zh-CN" altLang="en-US" dirty="0"/>
                    </a:p>
                  </a:txBody>
                  <a:tcPr anchor="ctr"/>
                </a:tc>
                <a:tc>
                  <a:txBody>
                    <a:bodyPr/>
                    <a:lstStyle/>
                    <a:p>
                      <a:pPr algn="ctr"/>
                      <a:r>
                        <a:rPr lang="zh-CN" altLang="en-US" dirty="0"/>
                        <a:t>双向数据传输</a:t>
                      </a:r>
                      <a:r>
                        <a:rPr lang="en-US" altLang="zh-CN" dirty="0"/>
                        <a:t>D-</a:t>
                      </a:r>
                      <a:endParaRPr lang="zh-CN" altLang="en-US" dirty="0"/>
                    </a:p>
                  </a:txBody>
                  <a:tcPr anchor="ctr"/>
                </a:tc>
                <a:extLst>
                  <a:ext uri="{0D108BD9-81ED-4DB2-BD59-A6C34878D82A}">
                    <a16:rowId xmlns:a16="http://schemas.microsoft.com/office/drawing/2014/main" val="2697961698"/>
                  </a:ext>
                </a:extLst>
              </a:tr>
            </a:tbl>
          </a:graphicData>
        </a:graphic>
      </p:graphicFrame>
      <p:sp>
        <p:nvSpPr>
          <p:cNvPr id="9" name="文本框 8">
            <a:extLst>
              <a:ext uri="{FF2B5EF4-FFF2-40B4-BE49-F238E27FC236}">
                <a16:creationId xmlns:a16="http://schemas.microsoft.com/office/drawing/2014/main" id="{D89454D3-FF23-48C1-85C2-30EE16C04CDC}"/>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 is from </a:t>
            </a:r>
            <a:r>
              <a:rPr lang="en-US" altLang="zh-CN" sz="1100" b="0" i="0" dirty="0">
                <a:solidFill>
                  <a:srgbClr val="202122"/>
                </a:solidFill>
                <a:effectLst/>
                <a:latin typeface="Arial" panose="020B0604020202020204" pitchFamily="34" charset="0"/>
              </a:rPr>
              <a:t>Sylvain </a:t>
            </a:r>
            <a:r>
              <a:rPr lang="en-US" altLang="zh-CN" sz="1100" b="0" i="0" dirty="0" err="1">
                <a:solidFill>
                  <a:srgbClr val="202122"/>
                </a:solidFill>
                <a:effectLst/>
                <a:latin typeface="Arial" panose="020B0604020202020204" pitchFamily="34" charset="0"/>
              </a:rPr>
              <a:t>Lerou</a:t>
            </a:r>
            <a:r>
              <a:rPr lang="en-US" altLang="zh-CN" sz="1100" dirty="0">
                <a:solidFill>
                  <a:srgbClr val="202122"/>
                </a:solidFill>
                <a:latin typeface="Arial" panose="020B0604020202020204" pitchFamily="34" charset="0"/>
              </a:rPr>
              <a:t>.</a:t>
            </a:r>
            <a:endParaRPr lang="en-US" altLang="zh-CN" sz="1100" dirty="0"/>
          </a:p>
        </p:txBody>
      </p:sp>
      <p:sp>
        <p:nvSpPr>
          <p:cNvPr id="13" name="内容占位符 14">
            <a:extLst>
              <a:ext uri="{FF2B5EF4-FFF2-40B4-BE49-F238E27FC236}">
                <a16:creationId xmlns:a16="http://schemas.microsoft.com/office/drawing/2014/main" id="{14DBDC17-BEBF-454A-AC68-14B8869F0F1B}"/>
              </a:ext>
            </a:extLst>
          </p:cNvPr>
          <p:cNvSpPr txBox="1">
            <a:spLocks/>
          </p:cNvSpPr>
          <p:nvPr/>
        </p:nvSpPr>
        <p:spPr>
          <a:xfrm>
            <a:off x="3635859" y="6432550"/>
            <a:ext cx="5002213" cy="42545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深入浅出双绞线</a:t>
            </a:r>
          </a:p>
        </p:txBody>
      </p:sp>
      <p:pic>
        <p:nvPicPr>
          <p:cNvPr id="14" name="图片 13">
            <a:extLst>
              <a:ext uri="{FF2B5EF4-FFF2-40B4-BE49-F238E27FC236}">
                <a16:creationId xmlns:a16="http://schemas.microsoft.com/office/drawing/2014/main" id="{43F5CC20-06C2-4CA0-8BBF-678E5F81115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6361" y1="20256" x2="46361" y2="20256"/>
                        <a14:foregroundMark x1="33228" y1="89487" x2="33228" y2="89487"/>
                      </a14:backgroundRemoval>
                    </a14:imgEffect>
                  </a14:imgLayer>
                </a14:imgProps>
              </a:ext>
            </a:extLst>
          </a:blip>
          <a:stretch>
            <a:fillRect/>
          </a:stretch>
        </p:blipFill>
        <p:spPr>
          <a:xfrm>
            <a:off x="10644389" y="67282"/>
            <a:ext cx="1217053" cy="751030"/>
          </a:xfrm>
          <a:prstGeom prst="rect">
            <a:avLst/>
          </a:prstGeom>
        </p:spPr>
      </p:pic>
    </p:spTree>
    <p:extLst>
      <p:ext uri="{BB962C8B-B14F-4D97-AF65-F5344CB8AC3E}">
        <p14:creationId xmlns:p14="http://schemas.microsoft.com/office/powerpoint/2010/main" val="25842551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6606F77-5510-46AE-8234-92179832FD77}"/>
              </a:ext>
            </a:extLst>
          </p:cNvPr>
          <p:cNvSpPr>
            <a:spLocks noGrp="1"/>
          </p:cNvSpPr>
          <p:nvPr>
            <p:ph type="title"/>
          </p:nvPr>
        </p:nvSpPr>
        <p:spPr/>
        <p:txBody>
          <a:bodyPr/>
          <a:lstStyle/>
          <a:p>
            <a:r>
              <a:rPr lang="en-US" altLang="zh-CN" dirty="0"/>
              <a:t>RJ45 </a:t>
            </a:r>
            <a:r>
              <a:rPr lang="zh-CN" altLang="en-US" dirty="0"/>
              <a:t>接线顺序</a:t>
            </a:r>
          </a:p>
        </p:txBody>
      </p:sp>
      <p:sp>
        <p:nvSpPr>
          <p:cNvPr id="4" name="页脚占位符 3">
            <a:extLst>
              <a:ext uri="{FF2B5EF4-FFF2-40B4-BE49-F238E27FC236}">
                <a16:creationId xmlns:a16="http://schemas.microsoft.com/office/drawing/2014/main" id="{E2EA6D7A-42FE-48F2-B273-3186AD977FE7}"/>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5BE02204-EB5A-4D34-91D4-B9914381ED48}"/>
              </a:ext>
            </a:extLst>
          </p:cNvPr>
          <p:cNvSpPr>
            <a:spLocks noGrp="1"/>
          </p:cNvSpPr>
          <p:nvPr>
            <p:ph type="sldNum" sz="quarter" idx="13"/>
          </p:nvPr>
        </p:nvSpPr>
        <p:spPr>
          <a:prstGeom prst="rect">
            <a:avLst/>
          </a:prstGeom>
        </p:spPr>
        <p:txBody>
          <a:bodyPr/>
          <a:lstStyle/>
          <a:p>
            <a:fld id="{8D562992-2BE8-4B37-BE99-62904307C777}" type="slidenum">
              <a:rPr lang="zh-CN" altLang="en-US" smtClean="0"/>
              <a:pPr/>
              <a:t>15</a:t>
            </a:fld>
            <a:endParaRPr lang="zh-CN" altLang="en-US" dirty="0"/>
          </a:p>
        </p:txBody>
      </p:sp>
      <p:sp>
        <p:nvSpPr>
          <p:cNvPr id="15" name="内容占位符 14">
            <a:extLst>
              <a:ext uri="{FF2B5EF4-FFF2-40B4-BE49-F238E27FC236}">
                <a16:creationId xmlns:a16="http://schemas.microsoft.com/office/drawing/2014/main" id="{BC0F2A99-F420-411F-BDE0-6E7D0F8072B7}"/>
              </a:ext>
            </a:extLst>
          </p:cNvPr>
          <p:cNvSpPr>
            <a:spLocks noGrp="1"/>
          </p:cNvSpPr>
          <p:nvPr>
            <p:ph sz="quarter" idx="19"/>
          </p:nvPr>
        </p:nvSpPr>
        <p:spPr/>
        <p:txBody>
          <a:bodyPr/>
          <a:lstStyle/>
          <a:p>
            <a:r>
              <a:rPr lang="zh-CN" altLang="en-US" dirty="0"/>
              <a:t>深入浅出双绞线</a:t>
            </a:r>
          </a:p>
        </p:txBody>
      </p:sp>
      <p:sp>
        <p:nvSpPr>
          <p:cNvPr id="14" name="文本框 13">
            <a:extLst>
              <a:ext uri="{FF2B5EF4-FFF2-40B4-BE49-F238E27FC236}">
                <a16:creationId xmlns:a16="http://schemas.microsoft.com/office/drawing/2014/main" id="{580CFE9D-01ED-4E54-A7B9-E4FBF9006C8F}"/>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TIA/EIA-568.2-D Standard.</a:t>
            </a:r>
            <a:endParaRPr lang="en-US" altLang="zh-CN" sz="1100" dirty="0"/>
          </a:p>
        </p:txBody>
      </p:sp>
      <p:pic>
        <p:nvPicPr>
          <p:cNvPr id="16" name="内容占位符 7">
            <a:extLst>
              <a:ext uri="{FF2B5EF4-FFF2-40B4-BE49-F238E27FC236}">
                <a16:creationId xmlns:a16="http://schemas.microsoft.com/office/drawing/2014/main" id="{CC47972E-035C-4A96-B402-9D6BBA1503E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613" y="1350879"/>
            <a:ext cx="6705600" cy="4588042"/>
          </a:xfrm>
        </p:spPr>
      </p:pic>
      <p:pic>
        <p:nvPicPr>
          <p:cNvPr id="17" name="图片 16">
            <a:extLst>
              <a:ext uri="{FF2B5EF4-FFF2-40B4-BE49-F238E27FC236}">
                <a16:creationId xmlns:a16="http://schemas.microsoft.com/office/drawing/2014/main" id="{955E22B7-8BD6-4914-825F-49000D5044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6361" y1="20256" x2="46361" y2="20256"/>
                        <a14:foregroundMark x1="33228" y1="89487" x2="33228" y2="89487"/>
                      </a14:backgroundRemoval>
                    </a14:imgEffect>
                  </a14:imgLayer>
                </a14:imgProps>
              </a:ext>
            </a:extLst>
          </a:blip>
          <a:stretch>
            <a:fillRect/>
          </a:stretch>
        </p:blipFill>
        <p:spPr>
          <a:xfrm>
            <a:off x="6763771" y="1350879"/>
            <a:ext cx="4475408" cy="2761725"/>
          </a:xfrm>
          <a:prstGeom prst="rect">
            <a:avLst/>
          </a:prstGeom>
        </p:spPr>
      </p:pic>
      <p:sp>
        <p:nvSpPr>
          <p:cNvPr id="19" name="文本框 18">
            <a:extLst>
              <a:ext uri="{FF2B5EF4-FFF2-40B4-BE49-F238E27FC236}">
                <a16:creationId xmlns:a16="http://schemas.microsoft.com/office/drawing/2014/main" id="{BED7A326-D6D3-4BF0-89DB-BE592E114E54}"/>
              </a:ext>
            </a:extLst>
          </p:cNvPr>
          <p:cNvSpPr txBox="1"/>
          <p:nvPr/>
        </p:nvSpPr>
        <p:spPr>
          <a:xfrm>
            <a:off x="6927974" y="4865386"/>
            <a:ext cx="4774414" cy="461665"/>
          </a:xfrm>
          <a:prstGeom prst="rect">
            <a:avLst/>
          </a:prstGeom>
          <a:noFill/>
        </p:spPr>
        <p:txBody>
          <a:bodyPr wrap="square">
            <a:spAutoFit/>
          </a:bodyPr>
          <a:lstStyle/>
          <a:p>
            <a:pPr algn="ctr"/>
            <a:r>
              <a:rPr lang="en-US" altLang="zh-CN" sz="2400" dirty="0"/>
              <a:t>8 </a:t>
            </a:r>
            <a:r>
              <a:rPr lang="zh-CN" altLang="en-US" sz="2400" dirty="0"/>
              <a:t>根铜线</a:t>
            </a:r>
            <a:r>
              <a:rPr lang="en-US" altLang="zh-CN" sz="2400" dirty="0"/>
              <a:t>=4 </a:t>
            </a:r>
            <a:r>
              <a:rPr lang="zh-CN" altLang="en-US" sz="2400" dirty="0"/>
              <a:t>根单色</a:t>
            </a:r>
            <a:r>
              <a:rPr lang="en-US" altLang="zh-CN" sz="2400" dirty="0"/>
              <a:t>+4 </a:t>
            </a:r>
            <a:r>
              <a:rPr lang="zh-CN" altLang="en-US" sz="2400" dirty="0"/>
              <a:t>根双色</a:t>
            </a:r>
            <a:endParaRPr lang="en-US" altLang="zh-CN" sz="2400" dirty="0"/>
          </a:p>
        </p:txBody>
      </p:sp>
      <p:pic>
        <p:nvPicPr>
          <p:cNvPr id="20" name="内容占位符 7">
            <a:extLst>
              <a:ext uri="{FF2B5EF4-FFF2-40B4-BE49-F238E27FC236}">
                <a16:creationId xmlns:a16="http://schemas.microsoft.com/office/drawing/2014/main" id="{19C0DCB0-42CF-4AA8-A604-ED016A2D46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776211" y="2236555"/>
            <a:ext cx="857250" cy="257175"/>
          </a:xfrm>
          <a:prstGeom prst="rect">
            <a:avLst/>
          </a:prstGeom>
        </p:spPr>
      </p:pic>
      <p:pic>
        <p:nvPicPr>
          <p:cNvPr id="21" name="图片 20">
            <a:extLst>
              <a:ext uri="{FF2B5EF4-FFF2-40B4-BE49-F238E27FC236}">
                <a16:creationId xmlns:a16="http://schemas.microsoft.com/office/drawing/2014/main" id="{807E6E61-1A97-4558-8A54-43BB84E31C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774364" y="2214627"/>
            <a:ext cx="857250" cy="257175"/>
          </a:xfrm>
          <a:prstGeom prst="rect">
            <a:avLst/>
          </a:prstGeom>
        </p:spPr>
      </p:pic>
      <p:pic>
        <p:nvPicPr>
          <p:cNvPr id="22" name="图片 21">
            <a:extLst>
              <a:ext uri="{FF2B5EF4-FFF2-40B4-BE49-F238E27FC236}">
                <a16:creationId xmlns:a16="http://schemas.microsoft.com/office/drawing/2014/main" id="{7EA3FAE8-62D3-4DE6-A8EB-466B885A40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10774364" y="3355165"/>
            <a:ext cx="857250" cy="257175"/>
          </a:xfrm>
          <a:prstGeom prst="rect">
            <a:avLst/>
          </a:prstGeom>
        </p:spPr>
      </p:pic>
      <p:pic>
        <p:nvPicPr>
          <p:cNvPr id="23" name="图片 22">
            <a:extLst>
              <a:ext uri="{FF2B5EF4-FFF2-40B4-BE49-F238E27FC236}">
                <a16:creationId xmlns:a16="http://schemas.microsoft.com/office/drawing/2014/main" id="{DD4AA949-55C5-429A-B41B-1860C83E77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0774364" y="3358547"/>
            <a:ext cx="857250" cy="257175"/>
          </a:xfrm>
          <a:prstGeom prst="rect">
            <a:avLst/>
          </a:prstGeom>
        </p:spPr>
      </p:pic>
      <p:pic>
        <p:nvPicPr>
          <p:cNvPr id="24" name="图片 23">
            <a:extLst>
              <a:ext uri="{FF2B5EF4-FFF2-40B4-BE49-F238E27FC236}">
                <a16:creationId xmlns:a16="http://schemas.microsoft.com/office/drawing/2014/main" id="{501DF8CD-DA68-42CA-8111-285C0CC77C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10774364" y="2209364"/>
            <a:ext cx="857250" cy="257175"/>
          </a:xfrm>
          <a:prstGeom prst="rect">
            <a:avLst/>
          </a:prstGeom>
        </p:spPr>
      </p:pic>
      <p:pic>
        <p:nvPicPr>
          <p:cNvPr id="25" name="图片 24">
            <a:extLst>
              <a:ext uri="{FF2B5EF4-FFF2-40B4-BE49-F238E27FC236}">
                <a16:creationId xmlns:a16="http://schemas.microsoft.com/office/drawing/2014/main" id="{7DCBB3A7-DB03-46F3-9C73-0E445253C6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10774364" y="3336718"/>
            <a:ext cx="857250" cy="257175"/>
          </a:xfrm>
          <a:prstGeom prst="rect">
            <a:avLst/>
          </a:prstGeom>
        </p:spPr>
      </p:pic>
      <p:pic>
        <p:nvPicPr>
          <p:cNvPr id="26" name="图片 25">
            <a:extLst>
              <a:ext uri="{FF2B5EF4-FFF2-40B4-BE49-F238E27FC236}">
                <a16:creationId xmlns:a16="http://schemas.microsoft.com/office/drawing/2014/main" id="{CAB79FCB-72CD-497F-8495-714A3A39D1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10774364" y="2225817"/>
            <a:ext cx="857250" cy="257175"/>
          </a:xfrm>
          <a:prstGeom prst="rect">
            <a:avLst/>
          </a:prstGeom>
        </p:spPr>
      </p:pic>
      <p:pic>
        <p:nvPicPr>
          <p:cNvPr id="27" name="图片 26">
            <a:extLst>
              <a:ext uri="{FF2B5EF4-FFF2-40B4-BE49-F238E27FC236}">
                <a16:creationId xmlns:a16="http://schemas.microsoft.com/office/drawing/2014/main" id="{13933FD9-2927-47F1-9E14-BC715F3C9A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10774364" y="3347312"/>
            <a:ext cx="857250" cy="257175"/>
          </a:xfrm>
          <a:prstGeom prst="rect">
            <a:avLst/>
          </a:prstGeom>
        </p:spPr>
      </p:pic>
      <p:pic>
        <p:nvPicPr>
          <p:cNvPr id="28" name="图片 27">
            <a:extLst>
              <a:ext uri="{FF2B5EF4-FFF2-40B4-BE49-F238E27FC236}">
                <a16:creationId xmlns:a16="http://schemas.microsoft.com/office/drawing/2014/main" id="{7576C072-B9CF-47A8-9B22-57C089901882}"/>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500" l="10000" r="90000">
                        <a14:foregroundMark x1="43750" y1="10083" x2="53250" y2="10750"/>
                        <a14:foregroundMark x1="53250" y1="10750" x2="55083" y2="10667"/>
                        <a14:foregroundMark x1="50917" y1="88083" x2="50250" y2="90333"/>
                        <a14:foregroundMark x1="48167" y1="90333" x2="51750" y2="90500"/>
                      </a14:backgroundRemoval>
                    </a14:imgEffect>
                  </a14:imgLayer>
                </a14:imgProps>
              </a:ext>
            </a:extLst>
          </a:blip>
          <a:srcRect r="50000"/>
          <a:stretch/>
        </p:blipFill>
        <p:spPr>
          <a:xfrm>
            <a:off x="5150343" y="-2153830"/>
            <a:ext cx="1074246" cy="2148491"/>
          </a:xfrm>
          <a:prstGeom prst="rect">
            <a:avLst/>
          </a:prstGeom>
        </p:spPr>
      </p:pic>
      <p:pic>
        <p:nvPicPr>
          <p:cNvPr id="29" name="图片 28">
            <a:extLst>
              <a:ext uri="{FF2B5EF4-FFF2-40B4-BE49-F238E27FC236}">
                <a16:creationId xmlns:a16="http://schemas.microsoft.com/office/drawing/2014/main" id="{199C3413-0FC4-407C-A0A1-811B140E5597}"/>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500" l="10000" r="90000">
                        <a14:foregroundMark x1="43750" y1="10083" x2="53250" y2="10750"/>
                        <a14:foregroundMark x1="53250" y1="10750" x2="55083" y2="10667"/>
                        <a14:foregroundMark x1="50917" y1="88083" x2="50250" y2="90333"/>
                        <a14:foregroundMark x1="48167" y1="90333" x2="51750" y2="90500"/>
                      </a14:backgroundRemoval>
                    </a14:imgEffect>
                  </a14:imgLayer>
                </a14:imgProps>
              </a:ext>
            </a:extLst>
          </a:blip>
          <a:srcRect l="50000"/>
          <a:stretch/>
        </p:blipFill>
        <p:spPr>
          <a:xfrm>
            <a:off x="6224588" y="-2153831"/>
            <a:ext cx="1074245" cy="2148491"/>
          </a:xfrm>
          <a:prstGeom prst="rect">
            <a:avLst/>
          </a:prstGeom>
        </p:spPr>
      </p:pic>
    </p:spTree>
    <p:extLst>
      <p:ext uri="{BB962C8B-B14F-4D97-AF65-F5344CB8AC3E}">
        <p14:creationId xmlns:p14="http://schemas.microsoft.com/office/powerpoint/2010/main" val="4005702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2B9450-3184-408D-AC78-611E740B1CF3}"/>
              </a:ext>
            </a:extLst>
          </p:cNvPr>
          <p:cNvSpPr>
            <a:spLocks noGrp="1"/>
          </p:cNvSpPr>
          <p:nvPr>
            <p:ph type="title"/>
          </p:nvPr>
        </p:nvSpPr>
        <p:spPr/>
        <p:txBody>
          <a:bodyPr/>
          <a:lstStyle/>
          <a:p>
            <a:r>
              <a:rPr lang="zh-CN" altLang="en-US" dirty="0"/>
              <a:t>网线制作</a:t>
            </a:r>
          </a:p>
        </p:txBody>
      </p:sp>
      <p:sp>
        <p:nvSpPr>
          <p:cNvPr id="4" name="页脚占位符 3">
            <a:extLst>
              <a:ext uri="{FF2B5EF4-FFF2-40B4-BE49-F238E27FC236}">
                <a16:creationId xmlns:a16="http://schemas.microsoft.com/office/drawing/2014/main" id="{EAF0C02D-F2E7-4BD8-9302-9134520246F4}"/>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F5991B1-4C43-4CDE-92B5-7427DED1DBA0}"/>
              </a:ext>
            </a:extLst>
          </p:cNvPr>
          <p:cNvSpPr>
            <a:spLocks noGrp="1"/>
          </p:cNvSpPr>
          <p:nvPr>
            <p:ph type="sldNum" sz="quarter" idx="13"/>
          </p:nvPr>
        </p:nvSpPr>
        <p:spPr/>
        <p:txBody>
          <a:bodyPr/>
          <a:lstStyle/>
          <a:p>
            <a:fld id="{8D562992-2BE8-4B37-BE99-62904307C777}" type="slidenum">
              <a:rPr lang="zh-CN" altLang="en-US" smtClean="0"/>
              <a:pPr/>
              <a:t>16</a:t>
            </a:fld>
            <a:endParaRPr lang="zh-CN" altLang="en-US" dirty="0"/>
          </a:p>
        </p:txBody>
      </p:sp>
      <p:pic>
        <p:nvPicPr>
          <p:cNvPr id="8" name="内容占位符 7">
            <a:extLst>
              <a:ext uri="{FF2B5EF4-FFF2-40B4-BE49-F238E27FC236}">
                <a16:creationId xmlns:a16="http://schemas.microsoft.com/office/drawing/2014/main" id="{A7E2E683-F9DC-471A-9C5D-AF89374F32B4}"/>
              </a:ext>
            </a:extLst>
          </p:cNvPr>
          <p:cNvPicPr>
            <a:picLocks noGrp="1" noChangeAspect="1"/>
          </p:cNvPicPr>
          <p:nvPr>
            <p:ph sz="quarter" idx="19"/>
          </p:nvPr>
        </p:nvPicPr>
        <p:blipFill>
          <a:blip r:embed="rId2">
            <a:extLst>
              <a:ext uri="{28A0092B-C50C-407E-A947-70E740481C1C}">
                <a14:useLocalDpi xmlns:a14="http://schemas.microsoft.com/office/drawing/2010/main" val="0"/>
              </a:ext>
            </a:extLst>
          </a:blip>
          <a:stretch>
            <a:fillRect/>
          </a:stretch>
        </p:blipFill>
        <p:spPr>
          <a:xfrm rot="5400000">
            <a:off x="8997369" y="2463287"/>
            <a:ext cx="857250" cy="257175"/>
          </a:xfrm>
        </p:spPr>
      </p:pic>
      <p:pic>
        <p:nvPicPr>
          <p:cNvPr id="10" name="图片 9">
            <a:extLst>
              <a:ext uri="{FF2B5EF4-FFF2-40B4-BE49-F238E27FC236}">
                <a16:creationId xmlns:a16="http://schemas.microsoft.com/office/drawing/2014/main" id="{FAB17D07-1441-4416-80CF-465D51622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995522" y="2463287"/>
            <a:ext cx="857250" cy="257175"/>
          </a:xfrm>
          <a:prstGeom prst="rect">
            <a:avLst/>
          </a:prstGeom>
        </p:spPr>
      </p:pic>
      <p:pic>
        <p:nvPicPr>
          <p:cNvPr id="12" name="图片 11">
            <a:extLst>
              <a:ext uri="{FF2B5EF4-FFF2-40B4-BE49-F238E27FC236}">
                <a16:creationId xmlns:a16="http://schemas.microsoft.com/office/drawing/2014/main" id="{17F68127-446F-4371-A90F-A4AC3CA5D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995522" y="2463287"/>
            <a:ext cx="857250" cy="257175"/>
          </a:xfrm>
          <a:prstGeom prst="rect">
            <a:avLst/>
          </a:prstGeom>
        </p:spPr>
      </p:pic>
      <p:pic>
        <p:nvPicPr>
          <p:cNvPr id="14" name="图片 13">
            <a:extLst>
              <a:ext uri="{FF2B5EF4-FFF2-40B4-BE49-F238E27FC236}">
                <a16:creationId xmlns:a16="http://schemas.microsoft.com/office/drawing/2014/main" id="{ABA93E64-F2B5-4451-BEFF-79F27FBBD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995522" y="2463287"/>
            <a:ext cx="857250" cy="257175"/>
          </a:xfrm>
          <a:prstGeom prst="rect">
            <a:avLst/>
          </a:prstGeom>
        </p:spPr>
      </p:pic>
      <p:pic>
        <p:nvPicPr>
          <p:cNvPr id="16" name="图片 15">
            <a:extLst>
              <a:ext uri="{FF2B5EF4-FFF2-40B4-BE49-F238E27FC236}">
                <a16:creationId xmlns:a16="http://schemas.microsoft.com/office/drawing/2014/main" id="{AFB5766B-0F41-4FA6-A1AB-025A3EAE07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8995522" y="2463287"/>
            <a:ext cx="857250" cy="257175"/>
          </a:xfrm>
          <a:prstGeom prst="rect">
            <a:avLst/>
          </a:prstGeom>
        </p:spPr>
      </p:pic>
      <p:pic>
        <p:nvPicPr>
          <p:cNvPr id="18" name="图片 17">
            <a:extLst>
              <a:ext uri="{FF2B5EF4-FFF2-40B4-BE49-F238E27FC236}">
                <a16:creationId xmlns:a16="http://schemas.microsoft.com/office/drawing/2014/main" id="{315CC81B-D789-4E2F-AD44-FEC1B16551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995522" y="2463287"/>
            <a:ext cx="857250" cy="257175"/>
          </a:xfrm>
          <a:prstGeom prst="rect">
            <a:avLst/>
          </a:prstGeom>
        </p:spPr>
      </p:pic>
      <p:pic>
        <p:nvPicPr>
          <p:cNvPr id="20" name="图片 19">
            <a:extLst>
              <a:ext uri="{FF2B5EF4-FFF2-40B4-BE49-F238E27FC236}">
                <a16:creationId xmlns:a16="http://schemas.microsoft.com/office/drawing/2014/main" id="{8AB9BDEF-531C-463D-8E9F-BF95E1BB4D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995522" y="2463287"/>
            <a:ext cx="857250" cy="257175"/>
          </a:xfrm>
          <a:prstGeom prst="rect">
            <a:avLst/>
          </a:prstGeom>
        </p:spPr>
      </p:pic>
      <p:pic>
        <p:nvPicPr>
          <p:cNvPr id="22" name="图片 21">
            <a:extLst>
              <a:ext uri="{FF2B5EF4-FFF2-40B4-BE49-F238E27FC236}">
                <a16:creationId xmlns:a16="http://schemas.microsoft.com/office/drawing/2014/main" id="{30D56D6F-1BDC-4F35-AFEB-D89540BCD9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995522" y="2463287"/>
            <a:ext cx="857250" cy="257175"/>
          </a:xfrm>
          <a:prstGeom prst="rect">
            <a:avLst/>
          </a:prstGeom>
        </p:spPr>
      </p:pic>
      <p:sp>
        <p:nvSpPr>
          <p:cNvPr id="13" name="内容占位符 14">
            <a:extLst>
              <a:ext uri="{FF2B5EF4-FFF2-40B4-BE49-F238E27FC236}">
                <a16:creationId xmlns:a16="http://schemas.microsoft.com/office/drawing/2014/main" id="{38FA1702-29EC-4C5E-9EC6-2CE361E96C70}"/>
              </a:ext>
            </a:extLst>
          </p:cNvPr>
          <p:cNvSpPr txBox="1">
            <a:spLocks/>
          </p:cNvSpPr>
          <p:nvPr/>
        </p:nvSpPr>
        <p:spPr>
          <a:xfrm>
            <a:off x="3635859" y="6432550"/>
            <a:ext cx="5002213" cy="42545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深入浅出双绞线</a:t>
            </a:r>
            <a:endParaRPr lang="zh-CN" altLang="en-US" dirty="0"/>
          </a:p>
        </p:txBody>
      </p:sp>
      <p:sp>
        <p:nvSpPr>
          <p:cNvPr id="15" name="文本框 14">
            <a:extLst>
              <a:ext uri="{FF2B5EF4-FFF2-40B4-BE49-F238E27FC236}">
                <a16:creationId xmlns:a16="http://schemas.microsoft.com/office/drawing/2014/main" id="{D860BB3E-654D-4027-B05F-CF68347A1B2E}"/>
              </a:ext>
            </a:extLst>
          </p:cNvPr>
          <p:cNvSpPr txBox="1"/>
          <p:nvPr/>
        </p:nvSpPr>
        <p:spPr>
          <a:xfrm>
            <a:off x="2487769" y="4046257"/>
            <a:ext cx="7216462" cy="1077218"/>
          </a:xfrm>
          <a:prstGeom prst="rect">
            <a:avLst/>
          </a:prstGeom>
          <a:noFill/>
        </p:spPr>
        <p:txBody>
          <a:bodyPr wrap="square">
            <a:spAutoFit/>
          </a:bodyPr>
          <a:lstStyle/>
          <a:p>
            <a:pPr algn="ctr"/>
            <a:r>
              <a:rPr lang="zh-CN" altLang="en-US" sz="3200" dirty="0"/>
              <a:t>截取合适长度的网线</a:t>
            </a:r>
            <a:endParaRPr lang="en-US" altLang="zh-CN" sz="3200" dirty="0"/>
          </a:p>
          <a:p>
            <a:pPr algn="ctr"/>
            <a:r>
              <a:rPr lang="zh-CN" altLang="en-US" sz="3200" dirty="0"/>
              <a:t>将网线剥开</a:t>
            </a:r>
            <a:endParaRPr lang="en-US" altLang="zh-CN" sz="3200" dirty="0"/>
          </a:p>
        </p:txBody>
      </p:sp>
      <p:pic>
        <p:nvPicPr>
          <p:cNvPr id="6" name="图片 5">
            <a:extLst>
              <a:ext uri="{FF2B5EF4-FFF2-40B4-BE49-F238E27FC236}">
                <a16:creationId xmlns:a16="http://schemas.microsoft.com/office/drawing/2014/main" id="{149C2D46-D15E-489E-A251-6766FBEE7E02}"/>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500" l="10000" r="90000">
                        <a14:foregroundMark x1="43750" y1="10083" x2="53250" y2="10750"/>
                        <a14:foregroundMark x1="53250" y1="10750" x2="55083" y2="10667"/>
                        <a14:foregroundMark x1="50917" y1="88083" x2="50250" y2="90333"/>
                        <a14:foregroundMark x1="48167" y1="90333" x2="51750" y2="90500"/>
                      </a14:backgroundRemoval>
                    </a14:imgEffect>
                  </a14:imgLayer>
                </a14:imgProps>
              </a:ext>
            </a:extLst>
          </a:blip>
          <a:srcRect r="50000"/>
          <a:stretch/>
        </p:blipFill>
        <p:spPr>
          <a:xfrm>
            <a:off x="8478490" y="1416675"/>
            <a:ext cx="1074246" cy="2148491"/>
          </a:xfrm>
          <a:prstGeom prst="rect">
            <a:avLst/>
          </a:prstGeom>
        </p:spPr>
      </p:pic>
      <p:pic>
        <p:nvPicPr>
          <p:cNvPr id="17" name="图片 16">
            <a:extLst>
              <a:ext uri="{FF2B5EF4-FFF2-40B4-BE49-F238E27FC236}">
                <a16:creationId xmlns:a16="http://schemas.microsoft.com/office/drawing/2014/main" id="{B992AB0E-5C00-4C49-94C3-09D20350F138}"/>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500" l="10000" r="90000">
                        <a14:foregroundMark x1="43750" y1="10083" x2="53250" y2="10750"/>
                        <a14:foregroundMark x1="53250" y1="10750" x2="55083" y2="10667"/>
                        <a14:foregroundMark x1="50917" y1="88083" x2="50250" y2="90333"/>
                        <a14:foregroundMark x1="48167" y1="90333" x2="51750" y2="90500"/>
                      </a14:backgroundRemoval>
                    </a14:imgEffect>
                  </a14:imgLayer>
                </a14:imgProps>
              </a:ext>
            </a:extLst>
          </a:blip>
          <a:srcRect l="50000"/>
          <a:stretch/>
        </p:blipFill>
        <p:spPr>
          <a:xfrm>
            <a:off x="9552735" y="1416674"/>
            <a:ext cx="1074245" cy="2148491"/>
          </a:xfrm>
          <a:prstGeom prst="rect">
            <a:avLst/>
          </a:prstGeom>
        </p:spPr>
      </p:pic>
      <p:sp>
        <p:nvSpPr>
          <p:cNvPr id="26" name="文本框 25">
            <a:extLst>
              <a:ext uri="{FF2B5EF4-FFF2-40B4-BE49-F238E27FC236}">
                <a16:creationId xmlns:a16="http://schemas.microsoft.com/office/drawing/2014/main" id="{5DB5DE7B-6CD5-404D-97B5-309B7D8F281F}"/>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Pumbaa80.</a:t>
            </a:r>
            <a:endParaRPr lang="en-US" altLang="zh-CN" sz="1100" dirty="0"/>
          </a:p>
        </p:txBody>
      </p:sp>
      <p:pic>
        <p:nvPicPr>
          <p:cNvPr id="28" name="图片 27">
            <a:extLst>
              <a:ext uri="{FF2B5EF4-FFF2-40B4-BE49-F238E27FC236}">
                <a16:creationId xmlns:a16="http://schemas.microsoft.com/office/drawing/2014/main" id="{62FAB4CC-87EC-4207-9279-1EC98D3BA457}"/>
              </a:ext>
            </a:extLst>
          </p:cNvPr>
          <p:cNvPicPr>
            <a:picLocks noChangeAspect="1"/>
          </p:cNvPicPr>
          <p:nvPr/>
        </p:nvPicPr>
        <p:blipFill>
          <a:blip r:embed="rId12"/>
          <a:stretch>
            <a:fillRect/>
          </a:stretch>
        </p:blipFill>
        <p:spPr>
          <a:xfrm>
            <a:off x="953646" y="1609229"/>
            <a:ext cx="6448890" cy="1734670"/>
          </a:xfrm>
          <a:prstGeom prst="rect">
            <a:avLst/>
          </a:prstGeom>
        </p:spPr>
      </p:pic>
    </p:spTree>
    <p:extLst>
      <p:ext uri="{BB962C8B-B14F-4D97-AF65-F5344CB8AC3E}">
        <p14:creationId xmlns:p14="http://schemas.microsoft.com/office/powerpoint/2010/main" val="25296791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1000"/>
                                        <p:tgtEl>
                                          <p:spTgt spid="6"/>
                                        </p:tgtEl>
                                        <p:attrNameLst>
                                          <p:attrName>ppt_x</p:attrName>
                                        </p:attrNameLst>
                                      </p:cBhvr>
                                      <p:tavLst>
                                        <p:tav tm="0">
                                          <p:val>
                                            <p:strVal val="ppt_x"/>
                                          </p:val>
                                        </p:tav>
                                        <p:tav tm="100000">
                                          <p:val>
                                            <p:strVal val="0-ppt_w/2"/>
                                          </p:val>
                                        </p:tav>
                                      </p:tavLst>
                                    </p:anim>
                                    <p:anim calcmode="lin" valueType="num">
                                      <p:cBhvr additive="base">
                                        <p:cTn id="12" dur="1000"/>
                                        <p:tgtEl>
                                          <p:spTgt spid="6"/>
                                        </p:tgtEl>
                                        <p:attrNameLst>
                                          <p:attrName>ppt_y</p:attrName>
                                        </p:attrNameLst>
                                      </p:cBhvr>
                                      <p:tavLst>
                                        <p:tav tm="0">
                                          <p:val>
                                            <p:strVal val="ppt_y"/>
                                          </p:val>
                                        </p:tav>
                                        <p:tav tm="100000">
                                          <p:val>
                                            <p:strVal val="ppt_y"/>
                                          </p:val>
                                        </p:tav>
                                      </p:tavLst>
                                    </p:anim>
                                    <p:set>
                                      <p:cBhvr>
                                        <p:cTn id="13" dur="1" fill="hold">
                                          <p:stCondLst>
                                            <p:cond delay="999"/>
                                          </p:stCondLst>
                                        </p:cTn>
                                        <p:tgtEl>
                                          <p:spTgt spid="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2" presetClass="exit" presetSubtype="2" fill="hold" nodeType="withEffect">
                                  <p:stCondLst>
                                    <p:cond delay="0"/>
                                  </p:stCondLst>
                                  <p:childTnLst>
                                    <p:anim calcmode="lin" valueType="num">
                                      <p:cBhvr additive="base">
                                        <p:cTn id="18" dur="1000"/>
                                        <p:tgtEl>
                                          <p:spTgt spid="17"/>
                                        </p:tgtEl>
                                        <p:attrNameLst>
                                          <p:attrName>ppt_x</p:attrName>
                                        </p:attrNameLst>
                                      </p:cBhvr>
                                      <p:tavLst>
                                        <p:tav tm="0">
                                          <p:val>
                                            <p:strVal val="ppt_x"/>
                                          </p:val>
                                        </p:tav>
                                        <p:tav tm="100000">
                                          <p:val>
                                            <p:strVal val="1+ppt_w/2"/>
                                          </p:val>
                                        </p:tav>
                                      </p:tavLst>
                                    </p:anim>
                                    <p:anim calcmode="lin" valueType="num">
                                      <p:cBhvr additive="base">
                                        <p:cTn id="19" dur="1000"/>
                                        <p:tgtEl>
                                          <p:spTgt spid="17"/>
                                        </p:tgtEl>
                                        <p:attrNameLst>
                                          <p:attrName>ppt_y</p:attrName>
                                        </p:attrNameLst>
                                      </p:cBhvr>
                                      <p:tavLst>
                                        <p:tav tm="0">
                                          <p:val>
                                            <p:strVal val="ppt_y"/>
                                          </p:val>
                                        </p:tav>
                                        <p:tav tm="100000">
                                          <p:val>
                                            <p:strVal val="ppt_y"/>
                                          </p:val>
                                        </p:tav>
                                      </p:tavLst>
                                    </p:anim>
                                    <p:set>
                                      <p:cBhvr>
                                        <p:cTn id="20" dur="1" fill="hold">
                                          <p:stCondLst>
                                            <p:cond delay="999"/>
                                          </p:stCondLst>
                                        </p:cTn>
                                        <p:tgtEl>
                                          <p:spTgt spid="1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animEffect transition="in" filter="fade">
                                      <p:cBhvr>
                                        <p:cTn id="23"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2B9450-3184-408D-AC78-611E740B1CF3}"/>
              </a:ext>
            </a:extLst>
          </p:cNvPr>
          <p:cNvSpPr>
            <a:spLocks noGrp="1"/>
          </p:cNvSpPr>
          <p:nvPr>
            <p:ph type="title"/>
          </p:nvPr>
        </p:nvSpPr>
        <p:spPr/>
        <p:txBody>
          <a:bodyPr/>
          <a:lstStyle/>
          <a:p>
            <a:r>
              <a:rPr lang="zh-CN" altLang="en-US" dirty="0"/>
              <a:t>网线制作</a:t>
            </a:r>
          </a:p>
        </p:txBody>
      </p:sp>
      <p:sp>
        <p:nvSpPr>
          <p:cNvPr id="4" name="页脚占位符 3">
            <a:extLst>
              <a:ext uri="{FF2B5EF4-FFF2-40B4-BE49-F238E27FC236}">
                <a16:creationId xmlns:a16="http://schemas.microsoft.com/office/drawing/2014/main" id="{EAF0C02D-F2E7-4BD8-9302-9134520246F4}"/>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F5991B1-4C43-4CDE-92B5-7427DED1DBA0}"/>
              </a:ext>
            </a:extLst>
          </p:cNvPr>
          <p:cNvSpPr>
            <a:spLocks noGrp="1"/>
          </p:cNvSpPr>
          <p:nvPr>
            <p:ph type="sldNum" sz="quarter" idx="13"/>
          </p:nvPr>
        </p:nvSpPr>
        <p:spPr/>
        <p:txBody>
          <a:bodyPr/>
          <a:lstStyle/>
          <a:p>
            <a:fld id="{8D562992-2BE8-4B37-BE99-62904307C777}" type="slidenum">
              <a:rPr lang="zh-CN" altLang="en-US" smtClean="0"/>
              <a:pPr/>
              <a:t>17</a:t>
            </a:fld>
            <a:endParaRPr lang="zh-CN" altLang="en-US" dirty="0"/>
          </a:p>
        </p:txBody>
      </p:sp>
      <p:pic>
        <p:nvPicPr>
          <p:cNvPr id="25" name="内容占位符 7">
            <a:extLst>
              <a:ext uri="{FF2B5EF4-FFF2-40B4-BE49-F238E27FC236}">
                <a16:creationId xmlns:a16="http://schemas.microsoft.com/office/drawing/2014/main" id="{6A981223-FBC3-425D-99F7-57A316ABD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688874" y="1548889"/>
            <a:ext cx="857250" cy="257175"/>
          </a:xfrm>
          <a:prstGeom prst="rect">
            <a:avLst/>
          </a:prstGeom>
        </p:spPr>
      </p:pic>
      <p:pic>
        <p:nvPicPr>
          <p:cNvPr id="26" name="图片 25">
            <a:extLst>
              <a:ext uri="{FF2B5EF4-FFF2-40B4-BE49-F238E27FC236}">
                <a16:creationId xmlns:a16="http://schemas.microsoft.com/office/drawing/2014/main" id="{3AE53279-1C6A-4EEC-94C9-071D35C52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264517" y="1548891"/>
            <a:ext cx="857250" cy="257175"/>
          </a:xfrm>
          <a:prstGeom prst="rect">
            <a:avLst/>
          </a:prstGeom>
        </p:spPr>
      </p:pic>
      <p:pic>
        <p:nvPicPr>
          <p:cNvPr id="27" name="图片 26">
            <a:extLst>
              <a:ext uri="{FF2B5EF4-FFF2-40B4-BE49-F238E27FC236}">
                <a16:creationId xmlns:a16="http://schemas.microsoft.com/office/drawing/2014/main" id="{78114E1F-5248-4538-BAC3-9C82E473C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947138" y="1548891"/>
            <a:ext cx="857250" cy="257175"/>
          </a:xfrm>
          <a:prstGeom prst="rect">
            <a:avLst/>
          </a:prstGeom>
        </p:spPr>
      </p:pic>
      <p:pic>
        <p:nvPicPr>
          <p:cNvPr id="28" name="图片 27">
            <a:extLst>
              <a:ext uri="{FF2B5EF4-FFF2-40B4-BE49-F238E27FC236}">
                <a16:creationId xmlns:a16="http://schemas.microsoft.com/office/drawing/2014/main" id="{570044E6-EEE3-442A-9BAD-B810899B0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371496" y="1548889"/>
            <a:ext cx="857250" cy="257175"/>
          </a:xfrm>
          <a:prstGeom prst="rect">
            <a:avLst/>
          </a:prstGeom>
        </p:spPr>
      </p:pic>
      <p:pic>
        <p:nvPicPr>
          <p:cNvPr id="29" name="图片 28">
            <a:extLst>
              <a:ext uri="{FF2B5EF4-FFF2-40B4-BE49-F238E27FC236}">
                <a16:creationId xmlns:a16="http://schemas.microsoft.com/office/drawing/2014/main" id="{BEB2AD11-58FC-4859-B5C9-D51E44AEE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113585" y="1548888"/>
            <a:ext cx="857250" cy="257175"/>
          </a:xfrm>
          <a:prstGeom prst="rect">
            <a:avLst/>
          </a:prstGeom>
        </p:spPr>
      </p:pic>
      <p:pic>
        <p:nvPicPr>
          <p:cNvPr id="30" name="图片 29">
            <a:extLst>
              <a:ext uri="{FF2B5EF4-FFF2-40B4-BE49-F238E27FC236}">
                <a16:creationId xmlns:a16="http://schemas.microsoft.com/office/drawing/2014/main" id="{7A7B3BDA-CAD9-43B7-A176-F3897A97A2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798053" y="1548888"/>
            <a:ext cx="857250" cy="257175"/>
          </a:xfrm>
          <a:prstGeom prst="rect">
            <a:avLst/>
          </a:prstGeom>
        </p:spPr>
      </p:pic>
      <p:pic>
        <p:nvPicPr>
          <p:cNvPr id="31" name="图片 30">
            <a:extLst>
              <a:ext uri="{FF2B5EF4-FFF2-40B4-BE49-F238E27FC236}">
                <a16:creationId xmlns:a16="http://schemas.microsoft.com/office/drawing/2014/main" id="{16493260-91E3-445C-8528-43DD99A000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3537944" y="1548888"/>
            <a:ext cx="857250" cy="257175"/>
          </a:xfrm>
          <a:prstGeom prst="rect">
            <a:avLst/>
          </a:prstGeom>
        </p:spPr>
      </p:pic>
      <p:pic>
        <p:nvPicPr>
          <p:cNvPr id="32" name="图片 31">
            <a:extLst>
              <a:ext uri="{FF2B5EF4-FFF2-40B4-BE49-F238E27FC236}">
                <a16:creationId xmlns:a16="http://schemas.microsoft.com/office/drawing/2014/main" id="{F7E713E3-5EAB-4101-B546-BE8FEE6006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3235704" y="1548888"/>
            <a:ext cx="857250" cy="257175"/>
          </a:xfrm>
          <a:prstGeom prst="rect">
            <a:avLst/>
          </a:prstGeom>
        </p:spPr>
      </p:pic>
      <p:sp>
        <p:nvSpPr>
          <p:cNvPr id="34" name="内容占位符 14">
            <a:extLst>
              <a:ext uri="{FF2B5EF4-FFF2-40B4-BE49-F238E27FC236}">
                <a16:creationId xmlns:a16="http://schemas.microsoft.com/office/drawing/2014/main" id="{828F8148-679F-47B2-A710-4ED076E22919}"/>
              </a:ext>
            </a:extLst>
          </p:cNvPr>
          <p:cNvSpPr>
            <a:spLocks noGrp="1"/>
          </p:cNvSpPr>
          <p:nvPr>
            <p:ph sz="quarter" idx="19"/>
          </p:nvPr>
        </p:nvSpPr>
        <p:spPr>
          <a:xfrm>
            <a:off x="3635375" y="6432550"/>
            <a:ext cx="5002213" cy="425450"/>
          </a:xfrm>
        </p:spPr>
        <p:txBody>
          <a:bodyPr/>
          <a:lstStyle/>
          <a:p>
            <a:r>
              <a:rPr lang="zh-CN" altLang="en-US" dirty="0"/>
              <a:t>深入浅出双绞线</a:t>
            </a:r>
          </a:p>
        </p:txBody>
      </p:sp>
      <p:sp>
        <p:nvSpPr>
          <p:cNvPr id="35" name="文本框 34">
            <a:extLst>
              <a:ext uri="{FF2B5EF4-FFF2-40B4-BE49-F238E27FC236}">
                <a16:creationId xmlns:a16="http://schemas.microsoft.com/office/drawing/2014/main" id="{46D72A5B-F80A-4B9B-8691-A9F56A76C0AC}"/>
              </a:ext>
            </a:extLst>
          </p:cNvPr>
          <p:cNvSpPr txBox="1"/>
          <p:nvPr/>
        </p:nvSpPr>
        <p:spPr>
          <a:xfrm>
            <a:off x="2487769" y="3872085"/>
            <a:ext cx="7216462" cy="1569660"/>
          </a:xfrm>
          <a:prstGeom prst="rect">
            <a:avLst/>
          </a:prstGeom>
          <a:noFill/>
        </p:spPr>
        <p:txBody>
          <a:bodyPr wrap="square">
            <a:spAutoFit/>
          </a:bodyPr>
          <a:lstStyle/>
          <a:p>
            <a:pPr algn="ctr"/>
            <a:r>
              <a:rPr lang="zh-CN" altLang="en-US" sz="3200" dirty="0"/>
              <a:t>截取合适长度的网线</a:t>
            </a:r>
            <a:endParaRPr lang="en-US" altLang="zh-CN" sz="3200" dirty="0"/>
          </a:p>
          <a:p>
            <a:pPr algn="ctr"/>
            <a:r>
              <a:rPr lang="zh-CN" altLang="en-US" sz="3200" dirty="0"/>
              <a:t>把一根线网线剥开</a:t>
            </a:r>
            <a:endParaRPr lang="en-US" altLang="zh-CN" sz="3200" dirty="0"/>
          </a:p>
          <a:p>
            <a:pPr algn="ctr"/>
            <a:r>
              <a:rPr lang="zh-CN" altLang="en-US" sz="3200" dirty="0"/>
              <a:t>得到按颜色缠绕的</a:t>
            </a:r>
            <a:r>
              <a:rPr lang="en-US" altLang="zh-CN" sz="3200" dirty="0"/>
              <a:t> 4 </a:t>
            </a:r>
            <a:r>
              <a:rPr lang="zh-CN" altLang="en-US" sz="3200" dirty="0"/>
              <a:t>组绝缘铜线</a:t>
            </a:r>
            <a:endParaRPr lang="en-US" altLang="zh-CN" sz="3200" dirty="0"/>
          </a:p>
        </p:txBody>
      </p:sp>
      <p:sp>
        <p:nvSpPr>
          <p:cNvPr id="44" name="文本框 43">
            <a:extLst>
              <a:ext uri="{FF2B5EF4-FFF2-40B4-BE49-F238E27FC236}">
                <a16:creationId xmlns:a16="http://schemas.microsoft.com/office/drawing/2014/main" id="{8F6B6D55-DBF2-4610-9470-6A3B56AF07DC}"/>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Pumbaa80.</a:t>
            </a:r>
            <a:endParaRPr lang="en-US" altLang="zh-CN" sz="1100" dirty="0"/>
          </a:p>
        </p:txBody>
      </p:sp>
    </p:spTree>
    <p:extLst>
      <p:ext uri="{BB962C8B-B14F-4D97-AF65-F5344CB8AC3E}">
        <p14:creationId xmlns:p14="http://schemas.microsoft.com/office/powerpoint/2010/main" val="1843580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2B9450-3184-408D-AC78-611E740B1CF3}"/>
              </a:ext>
            </a:extLst>
          </p:cNvPr>
          <p:cNvSpPr>
            <a:spLocks noGrp="1"/>
          </p:cNvSpPr>
          <p:nvPr>
            <p:ph type="title"/>
          </p:nvPr>
        </p:nvSpPr>
        <p:spPr/>
        <p:txBody>
          <a:bodyPr/>
          <a:lstStyle/>
          <a:p>
            <a:r>
              <a:rPr lang="zh-CN" altLang="en-US" dirty="0"/>
              <a:t>网线制作</a:t>
            </a:r>
          </a:p>
        </p:txBody>
      </p:sp>
      <p:sp>
        <p:nvSpPr>
          <p:cNvPr id="4" name="页脚占位符 3">
            <a:extLst>
              <a:ext uri="{FF2B5EF4-FFF2-40B4-BE49-F238E27FC236}">
                <a16:creationId xmlns:a16="http://schemas.microsoft.com/office/drawing/2014/main" id="{EAF0C02D-F2E7-4BD8-9302-9134520246F4}"/>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F5991B1-4C43-4CDE-92B5-7427DED1DBA0}"/>
              </a:ext>
            </a:extLst>
          </p:cNvPr>
          <p:cNvSpPr>
            <a:spLocks noGrp="1"/>
          </p:cNvSpPr>
          <p:nvPr>
            <p:ph type="sldNum" sz="quarter" idx="13"/>
          </p:nvPr>
        </p:nvSpPr>
        <p:spPr/>
        <p:txBody>
          <a:bodyPr/>
          <a:lstStyle/>
          <a:p>
            <a:fld id="{8D562992-2BE8-4B37-BE99-62904307C777}" type="slidenum">
              <a:rPr lang="zh-CN" altLang="en-US" smtClean="0"/>
              <a:pPr/>
              <a:t>18</a:t>
            </a:fld>
            <a:endParaRPr lang="zh-CN" altLang="en-US" dirty="0"/>
          </a:p>
        </p:txBody>
      </p:sp>
      <p:pic>
        <p:nvPicPr>
          <p:cNvPr id="25" name="内容占位符 7">
            <a:extLst>
              <a:ext uri="{FF2B5EF4-FFF2-40B4-BE49-F238E27FC236}">
                <a16:creationId xmlns:a16="http://schemas.microsoft.com/office/drawing/2014/main" id="{6A981223-FBC3-425D-99F7-57A316ABD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827714" y="1548889"/>
            <a:ext cx="857250" cy="257175"/>
          </a:xfrm>
          <a:prstGeom prst="rect">
            <a:avLst/>
          </a:prstGeom>
        </p:spPr>
      </p:pic>
      <p:pic>
        <p:nvPicPr>
          <p:cNvPr id="26" name="图片 25">
            <a:extLst>
              <a:ext uri="{FF2B5EF4-FFF2-40B4-BE49-F238E27FC236}">
                <a16:creationId xmlns:a16="http://schemas.microsoft.com/office/drawing/2014/main" id="{3AE53279-1C6A-4EEC-94C9-071D35C52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264517" y="1548891"/>
            <a:ext cx="857250" cy="257175"/>
          </a:xfrm>
          <a:prstGeom prst="rect">
            <a:avLst/>
          </a:prstGeom>
        </p:spPr>
      </p:pic>
      <p:pic>
        <p:nvPicPr>
          <p:cNvPr id="27" name="图片 26">
            <a:extLst>
              <a:ext uri="{FF2B5EF4-FFF2-40B4-BE49-F238E27FC236}">
                <a16:creationId xmlns:a16="http://schemas.microsoft.com/office/drawing/2014/main" id="{78114E1F-5248-4538-BAC3-9C82E473C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546116" y="1548891"/>
            <a:ext cx="857250" cy="257175"/>
          </a:xfrm>
          <a:prstGeom prst="rect">
            <a:avLst/>
          </a:prstGeom>
        </p:spPr>
      </p:pic>
      <p:pic>
        <p:nvPicPr>
          <p:cNvPr id="28" name="图片 27">
            <a:extLst>
              <a:ext uri="{FF2B5EF4-FFF2-40B4-BE49-F238E27FC236}">
                <a16:creationId xmlns:a16="http://schemas.microsoft.com/office/drawing/2014/main" id="{570044E6-EEE3-442A-9BAD-B810899B0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09312" y="1548889"/>
            <a:ext cx="857250" cy="257175"/>
          </a:xfrm>
          <a:prstGeom prst="rect">
            <a:avLst/>
          </a:prstGeom>
        </p:spPr>
      </p:pic>
      <p:pic>
        <p:nvPicPr>
          <p:cNvPr id="29" name="图片 28">
            <a:extLst>
              <a:ext uri="{FF2B5EF4-FFF2-40B4-BE49-F238E27FC236}">
                <a16:creationId xmlns:a16="http://schemas.microsoft.com/office/drawing/2014/main" id="{BEB2AD11-58FC-4859-B5C9-D51E44AEE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390910" y="1548888"/>
            <a:ext cx="857250" cy="257175"/>
          </a:xfrm>
          <a:prstGeom prst="rect">
            <a:avLst/>
          </a:prstGeom>
        </p:spPr>
      </p:pic>
      <p:pic>
        <p:nvPicPr>
          <p:cNvPr id="30" name="图片 29">
            <a:extLst>
              <a:ext uri="{FF2B5EF4-FFF2-40B4-BE49-F238E27FC236}">
                <a16:creationId xmlns:a16="http://schemas.microsoft.com/office/drawing/2014/main" id="{7A7B3BDA-CAD9-43B7-A176-F3897A97A2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72508" y="1548888"/>
            <a:ext cx="857250" cy="257175"/>
          </a:xfrm>
          <a:prstGeom prst="rect">
            <a:avLst/>
          </a:prstGeom>
        </p:spPr>
      </p:pic>
      <p:pic>
        <p:nvPicPr>
          <p:cNvPr id="31" name="图片 30">
            <a:extLst>
              <a:ext uri="{FF2B5EF4-FFF2-40B4-BE49-F238E27FC236}">
                <a16:creationId xmlns:a16="http://schemas.microsoft.com/office/drawing/2014/main" id="{16493260-91E3-445C-8528-43DD99A000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3954106" y="1548888"/>
            <a:ext cx="857250" cy="257175"/>
          </a:xfrm>
          <a:prstGeom prst="rect">
            <a:avLst/>
          </a:prstGeom>
        </p:spPr>
      </p:pic>
      <p:pic>
        <p:nvPicPr>
          <p:cNvPr id="32" name="图片 31">
            <a:extLst>
              <a:ext uri="{FF2B5EF4-FFF2-40B4-BE49-F238E27FC236}">
                <a16:creationId xmlns:a16="http://schemas.microsoft.com/office/drawing/2014/main" id="{F7E713E3-5EAB-4101-B546-BE8FEE6006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3235704" y="1548888"/>
            <a:ext cx="857250" cy="257175"/>
          </a:xfrm>
          <a:prstGeom prst="rect">
            <a:avLst/>
          </a:prstGeom>
        </p:spPr>
      </p:pic>
      <p:sp>
        <p:nvSpPr>
          <p:cNvPr id="34" name="内容占位符 14">
            <a:extLst>
              <a:ext uri="{FF2B5EF4-FFF2-40B4-BE49-F238E27FC236}">
                <a16:creationId xmlns:a16="http://schemas.microsoft.com/office/drawing/2014/main" id="{828F8148-679F-47B2-A710-4ED076E22919}"/>
              </a:ext>
            </a:extLst>
          </p:cNvPr>
          <p:cNvSpPr>
            <a:spLocks noGrp="1"/>
          </p:cNvSpPr>
          <p:nvPr>
            <p:ph sz="quarter" idx="19"/>
          </p:nvPr>
        </p:nvSpPr>
        <p:spPr>
          <a:xfrm>
            <a:off x="3635375" y="6432550"/>
            <a:ext cx="5002213" cy="425450"/>
          </a:xfrm>
        </p:spPr>
        <p:txBody>
          <a:bodyPr/>
          <a:lstStyle/>
          <a:p>
            <a:r>
              <a:rPr lang="zh-CN" altLang="en-US" dirty="0"/>
              <a:t>深入浅出双绞线</a:t>
            </a:r>
          </a:p>
        </p:txBody>
      </p:sp>
      <p:sp>
        <p:nvSpPr>
          <p:cNvPr id="35" name="文本框 34">
            <a:extLst>
              <a:ext uri="{FF2B5EF4-FFF2-40B4-BE49-F238E27FC236}">
                <a16:creationId xmlns:a16="http://schemas.microsoft.com/office/drawing/2014/main" id="{46D72A5B-F80A-4B9B-8691-A9F56A76C0AC}"/>
              </a:ext>
            </a:extLst>
          </p:cNvPr>
          <p:cNvSpPr txBox="1"/>
          <p:nvPr/>
        </p:nvSpPr>
        <p:spPr>
          <a:xfrm>
            <a:off x="2487769" y="3429000"/>
            <a:ext cx="7216462" cy="2000548"/>
          </a:xfrm>
          <a:prstGeom prst="rect">
            <a:avLst/>
          </a:prstGeom>
          <a:noFill/>
        </p:spPr>
        <p:txBody>
          <a:bodyPr wrap="square">
            <a:spAutoFit/>
          </a:bodyPr>
          <a:lstStyle/>
          <a:p>
            <a:pPr algn="ctr"/>
            <a:r>
              <a:rPr lang="zh-CN" altLang="en-US" sz="2000" dirty="0"/>
              <a:t>截取合适长度的网线</a:t>
            </a:r>
            <a:endParaRPr lang="en-US" altLang="zh-CN" sz="2000" dirty="0"/>
          </a:p>
          <a:p>
            <a:pPr algn="ctr"/>
            <a:r>
              <a:rPr lang="zh-CN" altLang="en-US" sz="2000" dirty="0"/>
              <a:t>把一根线网线剥开</a:t>
            </a:r>
            <a:endParaRPr lang="en-US" altLang="zh-CN" sz="2000" dirty="0"/>
          </a:p>
          <a:p>
            <a:pPr algn="ctr"/>
            <a:r>
              <a:rPr lang="zh-CN" altLang="en-US" sz="2000" dirty="0"/>
              <a:t>得到按颜色缠绕的</a:t>
            </a:r>
            <a:r>
              <a:rPr lang="en-US" altLang="zh-CN" sz="2000" dirty="0"/>
              <a:t> 4 </a:t>
            </a:r>
            <a:r>
              <a:rPr lang="zh-CN" altLang="en-US" sz="2000" dirty="0"/>
              <a:t>组绝缘铜线</a:t>
            </a:r>
            <a:endParaRPr lang="en-US" altLang="zh-CN" sz="2000" dirty="0"/>
          </a:p>
          <a:p>
            <a:pPr algn="ctr"/>
            <a:endParaRPr lang="en-US" altLang="zh-CN" sz="3200" dirty="0"/>
          </a:p>
          <a:p>
            <a:pPr algn="ctr"/>
            <a:r>
              <a:rPr lang="zh-CN" altLang="en-US" sz="3200" dirty="0"/>
              <a:t>将他们分开、捋直</a:t>
            </a:r>
            <a:endParaRPr lang="en-US" altLang="zh-CN" sz="3200" dirty="0"/>
          </a:p>
        </p:txBody>
      </p:sp>
      <p:pic>
        <p:nvPicPr>
          <p:cNvPr id="15" name="内容占位符 7">
            <a:extLst>
              <a:ext uri="{FF2B5EF4-FFF2-40B4-BE49-F238E27FC236}">
                <a16:creationId xmlns:a16="http://schemas.microsoft.com/office/drawing/2014/main" id="{6287FA02-C6F2-408B-AC0D-CA3FBE427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827713" y="1557739"/>
            <a:ext cx="857250" cy="257175"/>
          </a:xfrm>
          <a:prstGeom prst="rect">
            <a:avLst/>
          </a:prstGeom>
        </p:spPr>
      </p:pic>
      <p:pic>
        <p:nvPicPr>
          <p:cNvPr id="16" name="图片 15">
            <a:extLst>
              <a:ext uri="{FF2B5EF4-FFF2-40B4-BE49-F238E27FC236}">
                <a16:creationId xmlns:a16="http://schemas.microsoft.com/office/drawing/2014/main" id="{4A08FBFD-DA63-4CC2-BB7A-829CEB19F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264516" y="1557741"/>
            <a:ext cx="857250" cy="257175"/>
          </a:xfrm>
          <a:prstGeom prst="rect">
            <a:avLst/>
          </a:prstGeom>
        </p:spPr>
      </p:pic>
      <p:pic>
        <p:nvPicPr>
          <p:cNvPr id="17" name="图片 16">
            <a:extLst>
              <a:ext uri="{FF2B5EF4-FFF2-40B4-BE49-F238E27FC236}">
                <a16:creationId xmlns:a16="http://schemas.microsoft.com/office/drawing/2014/main" id="{A91967B9-5222-4343-9EF0-369EB55C1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546115" y="1557741"/>
            <a:ext cx="857250" cy="257175"/>
          </a:xfrm>
          <a:prstGeom prst="rect">
            <a:avLst/>
          </a:prstGeom>
        </p:spPr>
      </p:pic>
      <p:pic>
        <p:nvPicPr>
          <p:cNvPr id="18" name="图片 17">
            <a:extLst>
              <a:ext uri="{FF2B5EF4-FFF2-40B4-BE49-F238E27FC236}">
                <a16:creationId xmlns:a16="http://schemas.microsoft.com/office/drawing/2014/main" id="{52568A6A-E467-4BD4-A31A-BB161EE1D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09311" y="1557739"/>
            <a:ext cx="857250" cy="257175"/>
          </a:xfrm>
          <a:prstGeom prst="rect">
            <a:avLst/>
          </a:prstGeom>
        </p:spPr>
      </p:pic>
      <p:pic>
        <p:nvPicPr>
          <p:cNvPr id="19" name="图片 18">
            <a:extLst>
              <a:ext uri="{FF2B5EF4-FFF2-40B4-BE49-F238E27FC236}">
                <a16:creationId xmlns:a16="http://schemas.microsoft.com/office/drawing/2014/main" id="{6612AE69-BB93-4EEA-897C-E1D41A5B99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390909" y="1557738"/>
            <a:ext cx="857250" cy="257175"/>
          </a:xfrm>
          <a:prstGeom prst="rect">
            <a:avLst/>
          </a:prstGeom>
        </p:spPr>
      </p:pic>
      <p:pic>
        <p:nvPicPr>
          <p:cNvPr id="20" name="图片 19">
            <a:extLst>
              <a:ext uri="{FF2B5EF4-FFF2-40B4-BE49-F238E27FC236}">
                <a16:creationId xmlns:a16="http://schemas.microsoft.com/office/drawing/2014/main" id="{0E3DC02D-7298-4336-A10C-0BCE034ECD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672507" y="1557738"/>
            <a:ext cx="857250" cy="257175"/>
          </a:xfrm>
          <a:prstGeom prst="rect">
            <a:avLst/>
          </a:prstGeom>
        </p:spPr>
      </p:pic>
      <p:pic>
        <p:nvPicPr>
          <p:cNvPr id="21" name="图片 20">
            <a:extLst>
              <a:ext uri="{FF2B5EF4-FFF2-40B4-BE49-F238E27FC236}">
                <a16:creationId xmlns:a16="http://schemas.microsoft.com/office/drawing/2014/main" id="{9CBD5B27-A619-44D8-8FCB-1DC1ECD215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3954105" y="1557738"/>
            <a:ext cx="857250" cy="257175"/>
          </a:xfrm>
          <a:prstGeom prst="rect">
            <a:avLst/>
          </a:prstGeom>
        </p:spPr>
      </p:pic>
      <p:pic>
        <p:nvPicPr>
          <p:cNvPr id="22" name="图片 21">
            <a:extLst>
              <a:ext uri="{FF2B5EF4-FFF2-40B4-BE49-F238E27FC236}">
                <a16:creationId xmlns:a16="http://schemas.microsoft.com/office/drawing/2014/main" id="{7DB34653-74CD-46F0-BD7A-D33DA37F1A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3235703" y="1557738"/>
            <a:ext cx="857250" cy="257175"/>
          </a:xfrm>
          <a:prstGeom prst="rect">
            <a:avLst/>
          </a:prstGeom>
        </p:spPr>
      </p:pic>
      <p:sp>
        <p:nvSpPr>
          <p:cNvPr id="23" name="文本框 22">
            <a:extLst>
              <a:ext uri="{FF2B5EF4-FFF2-40B4-BE49-F238E27FC236}">
                <a16:creationId xmlns:a16="http://schemas.microsoft.com/office/drawing/2014/main" id="{607BA464-CDFD-4F49-B153-9EB3F5653FEC}"/>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Pumbaa80.</a:t>
            </a:r>
            <a:endParaRPr lang="en-US" altLang="zh-CN" sz="1100" dirty="0"/>
          </a:p>
        </p:txBody>
      </p:sp>
    </p:spTree>
    <p:extLst>
      <p:ext uri="{BB962C8B-B14F-4D97-AF65-F5344CB8AC3E}">
        <p14:creationId xmlns:p14="http://schemas.microsoft.com/office/powerpoint/2010/main" val="396821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2B9450-3184-408D-AC78-611E740B1CF3}"/>
              </a:ext>
            </a:extLst>
          </p:cNvPr>
          <p:cNvSpPr>
            <a:spLocks noGrp="1"/>
          </p:cNvSpPr>
          <p:nvPr>
            <p:ph type="title"/>
          </p:nvPr>
        </p:nvSpPr>
        <p:spPr/>
        <p:txBody>
          <a:bodyPr/>
          <a:lstStyle/>
          <a:p>
            <a:r>
              <a:rPr lang="zh-CN" altLang="en-US" dirty="0"/>
              <a:t>网线制作</a:t>
            </a:r>
          </a:p>
        </p:txBody>
      </p:sp>
      <p:sp>
        <p:nvSpPr>
          <p:cNvPr id="4" name="页脚占位符 3">
            <a:extLst>
              <a:ext uri="{FF2B5EF4-FFF2-40B4-BE49-F238E27FC236}">
                <a16:creationId xmlns:a16="http://schemas.microsoft.com/office/drawing/2014/main" id="{EAF0C02D-F2E7-4BD8-9302-9134520246F4}"/>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F5991B1-4C43-4CDE-92B5-7427DED1DBA0}"/>
              </a:ext>
            </a:extLst>
          </p:cNvPr>
          <p:cNvSpPr>
            <a:spLocks noGrp="1"/>
          </p:cNvSpPr>
          <p:nvPr>
            <p:ph type="sldNum" sz="quarter" idx="13"/>
          </p:nvPr>
        </p:nvSpPr>
        <p:spPr/>
        <p:txBody>
          <a:bodyPr/>
          <a:lstStyle/>
          <a:p>
            <a:fld id="{8D562992-2BE8-4B37-BE99-62904307C777}" type="slidenum">
              <a:rPr lang="zh-CN" altLang="en-US" smtClean="0"/>
              <a:pPr/>
              <a:t>19</a:t>
            </a:fld>
            <a:endParaRPr lang="zh-CN" altLang="en-US" dirty="0"/>
          </a:p>
        </p:txBody>
      </p:sp>
      <p:pic>
        <p:nvPicPr>
          <p:cNvPr id="25" name="内容占位符 7">
            <a:extLst>
              <a:ext uri="{FF2B5EF4-FFF2-40B4-BE49-F238E27FC236}">
                <a16:creationId xmlns:a16="http://schemas.microsoft.com/office/drawing/2014/main" id="{6A981223-FBC3-425D-99F7-57A316ABD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33152" y="2295923"/>
            <a:ext cx="857250" cy="257175"/>
          </a:xfrm>
          <a:prstGeom prst="rect">
            <a:avLst/>
          </a:prstGeom>
        </p:spPr>
      </p:pic>
      <p:pic>
        <p:nvPicPr>
          <p:cNvPr id="26" name="图片 25">
            <a:extLst>
              <a:ext uri="{FF2B5EF4-FFF2-40B4-BE49-F238E27FC236}">
                <a16:creationId xmlns:a16="http://schemas.microsoft.com/office/drawing/2014/main" id="{3AE53279-1C6A-4EEC-94C9-071D35C52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458430" y="2295924"/>
            <a:ext cx="857250" cy="257175"/>
          </a:xfrm>
          <a:prstGeom prst="rect">
            <a:avLst/>
          </a:prstGeom>
        </p:spPr>
      </p:pic>
      <p:pic>
        <p:nvPicPr>
          <p:cNvPr id="27" name="图片 26">
            <a:extLst>
              <a:ext uri="{FF2B5EF4-FFF2-40B4-BE49-F238E27FC236}">
                <a16:creationId xmlns:a16="http://schemas.microsoft.com/office/drawing/2014/main" id="{78114E1F-5248-4538-BAC3-9C82E473C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004618" y="2295924"/>
            <a:ext cx="857250" cy="257175"/>
          </a:xfrm>
          <a:prstGeom prst="rect">
            <a:avLst/>
          </a:prstGeom>
        </p:spPr>
      </p:pic>
      <p:pic>
        <p:nvPicPr>
          <p:cNvPr id="28" name="图片 27">
            <a:extLst>
              <a:ext uri="{FF2B5EF4-FFF2-40B4-BE49-F238E27FC236}">
                <a16:creationId xmlns:a16="http://schemas.microsoft.com/office/drawing/2014/main" id="{570044E6-EEE3-442A-9BAD-B810899B0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089580" y="2295924"/>
            <a:ext cx="857250" cy="257175"/>
          </a:xfrm>
          <a:prstGeom prst="rect">
            <a:avLst/>
          </a:prstGeom>
        </p:spPr>
      </p:pic>
      <p:pic>
        <p:nvPicPr>
          <p:cNvPr id="29" name="图片 28">
            <a:extLst>
              <a:ext uri="{FF2B5EF4-FFF2-40B4-BE49-F238E27FC236}">
                <a16:creationId xmlns:a16="http://schemas.microsoft.com/office/drawing/2014/main" id="{BEB2AD11-58FC-4859-B5C9-D51E44AEE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550805" y="2295924"/>
            <a:ext cx="857250" cy="257175"/>
          </a:xfrm>
          <a:prstGeom prst="rect">
            <a:avLst/>
          </a:prstGeom>
        </p:spPr>
      </p:pic>
      <p:pic>
        <p:nvPicPr>
          <p:cNvPr id="30" name="图片 29">
            <a:extLst>
              <a:ext uri="{FF2B5EF4-FFF2-40B4-BE49-F238E27FC236}">
                <a16:creationId xmlns:a16="http://schemas.microsoft.com/office/drawing/2014/main" id="{7A7B3BDA-CAD9-43B7-A176-F3897A97A2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171928" y="2295923"/>
            <a:ext cx="857250" cy="257175"/>
          </a:xfrm>
          <a:prstGeom prst="rect">
            <a:avLst/>
          </a:prstGeom>
        </p:spPr>
      </p:pic>
      <p:pic>
        <p:nvPicPr>
          <p:cNvPr id="31" name="图片 30">
            <a:extLst>
              <a:ext uri="{FF2B5EF4-FFF2-40B4-BE49-F238E27FC236}">
                <a16:creationId xmlns:a16="http://schemas.microsoft.com/office/drawing/2014/main" id="{16493260-91E3-445C-8528-43DD99A000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1710703" y="2295923"/>
            <a:ext cx="857250" cy="257175"/>
          </a:xfrm>
          <a:prstGeom prst="rect">
            <a:avLst/>
          </a:prstGeom>
        </p:spPr>
      </p:pic>
      <p:pic>
        <p:nvPicPr>
          <p:cNvPr id="32" name="图片 31">
            <a:extLst>
              <a:ext uri="{FF2B5EF4-FFF2-40B4-BE49-F238E27FC236}">
                <a16:creationId xmlns:a16="http://schemas.microsoft.com/office/drawing/2014/main" id="{F7E713E3-5EAB-4101-B546-BE8FEE6006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249478" y="2295923"/>
            <a:ext cx="857250" cy="257175"/>
          </a:xfrm>
          <a:prstGeom prst="rect">
            <a:avLst/>
          </a:prstGeom>
        </p:spPr>
      </p:pic>
      <p:sp>
        <p:nvSpPr>
          <p:cNvPr id="34" name="内容占位符 14">
            <a:extLst>
              <a:ext uri="{FF2B5EF4-FFF2-40B4-BE49-F238E27FC236}">
                <a16:creationId xmlns:a16="http://schemas.microsoft.com/office/drawing/2014/main" id="{828F8148-679F-47B2-A710-4ED076E22919}"/>
              </a:ext>
            </a:extLst>
          </p:cNvPr>
          <p:cNvSpPr>
            <a:spLocks noGrp="1"/>
          </p:cNvSpPr>
          <p:nvPr>
            <p:ph sz="quarter" idx="19"/>
          </p:nvPr>
        </p:nvSpPr>
        <p:spPr>
          <a:xfrm>
            <a:off x="3635375" y="6432550"/>
            <a:ext cx="5002213" cy="425450"/>
          </a:xfrm>
        </p:spPr>
        <p:txBody>
          <a:bodyPr/>
          <a:lstStyle/>
          <a:p>
            <a:r>
              <a:rPr lang="zh-CN" altLang="en-US" dirty="0"/>
              <a:t>深入浅出双绞线</a:t>
            </a:r>
          </a:p>
        </p:txBody>
      </p:sp>
      <p:sp>
        <p:nvSpPr>
          <p:cNvPr id="35" name="文本框 34">
            <a:extLst>
              <a:ext uri="{FF2B5EF4-FFF2-40B4-BE49-F238E27FC236}">
                <a16:creationId xmlns:a16="http://schemas.microsoft.com/office/drawing/2014/main" id="{46D72A5B-F80A-4B9B-8691-A9F56A76C0AC}"/>
              </a:ext>
            </a:extLst>
          </p:cNvPr>
          <p:cNvSpPr txBox="1"/>
          <p:nvPr/>
        </p:nvSpPr>
        <p:spPr>
          <a:xfrm>
            <a:off x="2487769" y="3429000"/>
            <a:ext cx="7216462" cy="2492990"/>
          </a:xfrm>
          <a:prstGeom prst="rect">
            <a:avLst/>
          </a:prstGeom>
          <a:noFill/>
        </p:spPr>
        <p:txBody>
          <a:bodyPr wrap="square">
            <a:spAutoFit/>
          </a:bodyPr>
          <a:lstStyle/>
          <a:p>
            <a:pPr algn="ctr"/>
            <a:r>
              <a:rPr lang="zh-CN" altLang="en-US" sz="2000" dirty="0"/>
              <a:t>截取合适长度的网线</a:t>
            </a:r>
            <a:endParaRPr lang="en-US" altLang="zh-CN" sz="2000" dirty="0"/>
          </a:p>
          <a:p>
            <a:pPr algn="ctr"/>
            <a:r>
              <a:rPr lang="zh-CN" altLang="en-US" sz="2000" dirty="0"/>
              <a:t>把一根线网线剥开</a:t>
            </a:r>
            <a:endParaRPr lang="en-US" altLang="zh-CN" sz="2000" dirty="0"/>
          </a:p>
          <a:p>
            <a:pPr algn="ctr"/>
            <a:r>
              <a:rPr lang="zh-CN" altLang="en-US" sz="2000" dirty="0"/>
              <a:t>得到按颜色缠绕的</a:t>
            </a:r>
            <a:r>
              <a:rPr lang="en-US" altLang="zh-CN" sz="2000" dirty="0"/>
              <a:t> 4 </a:t>
            </a:r>
            <a:r>
              <a:rPr lang="zh-CN" altLang="en-US" sz="2000" dirty="0"/>
              <a:t>组绝缘铜线</a:t>
            </a:r>
            <a:endParaRPr lang="en-US" altLang="zh-CN" sz="2000" dirty="0"/>
          </a:p>
          <a:p>
            <a:pPr algn="ctr"/>
            <a:endParaRPr lang="en-US" altLang="zh-CN" sz="3200" dirty="0"/>
          </a:p>
          <a:p>
            <a:pPr algn="ctr"/>
            <a:r>
              <a:rPr lang="zh-CN" altLang="en-US" sz="3200" dirty="0"/>
              <a:t>将它们分开、捋直</a:t>
            </a:r>
            <a:endParaRPr lang="en-US" altLang="zh-CN" sz="3200" dirty="0"/>
          </a:p>
          <a:p>
            <a:pPr algn="ctr"/>
            <a:r>
              <a:rPr lang="zh-CN" altLang="en-US" sz="3200" dirty="0"/>
              <a:t>按照 </a:t>
            </a:r>
            <a:r>
              <a:rPr lang="en-US" altLang="zh-CN" sz="3200" dirty="0"/>
              <a:t>T568 </a:t>
            </a:r>
            <a:r>
              <a:rPr lang="zh-CN" altLang="en-US" sz="3200" dirty="0"/>
              <a:t>标准重新排列、组合</a:t>
            </a:r>
            <a:endParaRPr lang="en-US" altLang="zh-CN" sz="3200" dirty="0"/>
          </a:p>
        </p:txBody>
      </p:sp>
      <p:pic>
        <p:nvPicPr>
          <p:cNvPr id="23" name="内容占位符 7">
            <a:extLst>
              <a:ext uri="{FF2B5EF4-FFF2-40B4-BE49-F238E27FC236}">
                <a16:creationId xmlns:a16="http://schemas.microsoft.com/office/drawing/2014/main" id="{91BF107D-9C60-4AA4-8F38-FDD5A571F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259994" y="2295924"/>
            <a:ext cx="857250" cy="257175"/>
          </a:xfrm>
          <a:prstGeom prst="rect">
            <a:avLst/>
          </a:prstGeom>
        </p:spPr>
      </p:pic>
      <p:pic>
        <p:nvPicPr>
          <p:cNvPr id="24" name="图片 23">
            <a:extLst>
              <a:ext uri="{FF2B5EF4-FFF2-40B4-BE49-F238E27FC236}">
                <a16:creationId xmlns:a16="http://schemas.microsoft.com/office/drawing/2014/main" id="{8D6D5A9F-DC99-4879-B0D2-25BF513D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085271" y="2295925"/>
            <a:ext cx="857250" cy="257175"/>
          </a:xfrm>
          <a:prstGeom prst="rect">
            <a:avLst/>
          </a:prstGeom>
        </p:spPr>
      </p:pic>
      <p:pic>
        <p:nvPicPr>
          <p:cNvPr id="33" name="图片 32">
            <a:extLst>
              <a:ext uri="{FF2B5EF4-FFF2-40B4-BE49-F238E27FC236}">
                <a16:creationId xmlns:a16="http://schemas.microsoft.com/office/drawing/2014/main" id="{6B6F66C7-ED09-4F11-85CC-911BA465C8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629272" y="2295924"/>
            <a:ext cx="857250" cy="257175"/>
          </a:xfrm>
          <a:prstGeom prst="rect">
            <a:avLst/>
          </a:prstGeom>
        </p:spPr>
      </p:pic>
      <p:pic>
        <p:nvPicPr>
          <p:cNvPr id="36" name="图片 35">
            <a:extLst>
              <a:ext uri="{FF2B5EF4-FFF2-40B4-BE49-F238E27FC236}">
                <a16:creationId xmlns:a16="http://schemas.microsoft.com/office/drawing/2014/main" id="{6C88FF85-C234-484A-A1EE-8BFB4D3786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716421" y="2295924"/>
            <a:ext cx="857250" cy="257175"/>
          </a:xfrm>
          <a:prstGeom prst="rect">
            <a:avLst/>
          </a:prstGeom>
        </p:spPr>
      </p:pic>
      <p:pic>
        <p:nvPicPr>
          <p:cNvPr id="37" name="图片 36">
            <a:extLst>
              <a:ext uri="{FF2B5EF4-FFF2-40B4-BE49-F238E27FC236}">
                <a16:creationId xmlns:a16="http://schemas.microsoft.com/office/drawing/2014/main" id="{FB65E9FF-A18D-4D93-8662-9C038599FE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339916" y="2295925"/>
            <a:ext cx="857250" cy="257175"/>
          </a:xfrm>
          <a:prstGeom prst="rect">
            <a:avLst/>
          </a:prstGeom>
        </p:spPr>
      </p:pic>
      <p:pic>
        <p:nvPicPr>
          <p:cNvPr id="38" name="图片 37">
            <a:extLst>
              <a:ext uri="{FF2B5EF4-FFF2-40B4-BE49-F238E27FC236}">
                <a16:creationId xmlns:a16="http://schemas.microsoft.com/office/drawing/2014/main" id="{7D02EB2D-2AC8-417D-A55D-0D0220E8CD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876320" y="2295924"/>
            <a:ext cx="857250" cy="257175"/>
          </a:xfrm>
          <a:prstGeom prst="rect">
            <a:avLst/>
          </a:prstGeom>
        </p:spPr>
      </p:pic>
      <p:pic>
        <p:nvPicPr>
          <p:cNvPr id="39" name="图片 38">
            <a:extLst>
              <a:ext uri="{FF2B5EF4-FFF2-40B4-BE49-F238E27FC236}">
                <a16:creationId xmlns:a16="http://schemas.microsoft.com/office/drawing/2014/main" id="{4F6E58D3-E8AD-48C6-9CF3-73802DA548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9172847" y="2295924"/>
            <a:ext cx="857250" cy="257175"/>
          </a:xfrm>
          <a:prstGeom prst="rect">
            <a:avLst/>
          </a:prstGeom>
        </p:spPr>
      </p:pic>
      <p:pic>
        <p:nvPicPr>
          <p:cNvPr id="40" name="图片 39">
            <a:extLst>
              <a:ext uri="{FF2B5EF4-FFF2-40B4-BE49-F238E27FC236}">
                <a16:creationId xmlns:a16="http://schemas.microsoft.com/office/drawing/2014/main" id="{E5CC5BB3-29D2-471F-9984-080C58E712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798770" y="2295925"/>
            <a:ext cx="857250" cy="257175"/>
          </a:xfrm>
          <a:prstGeom prst="rect">
            <a:avLst/>
          </a:prstGeom>
        </p:spPr>
      </p:pic>
      <p:sp>
        <p:nvSpPr>
          <p:cNvPr id="41" name="文本框 40">
            <a:extLst>
              <a:ext uri="{FF2B5EF4-FFF2-40B4-BE49-F238E27FC236}">
                <a16:creationId xmlns:a16="http://schemas.microsoft.com/office/drawing/2014/main" id="{65DF3BA4-F1BE-4197-8F31-D403187819F5}"/>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Pumbaa80.</a:t>
            </a:r>
            <a:endParaRPr lang="en-US" altLang="zh-CN" sz="1100" dirty="0"/>
          </a:p>
        </p:txBody>
      </p:sp>
      <p:sp>
        <p:nvSpPr>
          <p:cNvPr id="42" name="文本框 41">
            <a:extLst>
              <a:ext uri="{FF2B5EF4-FFF2-40B4-BE49-F238E27FC236}">
                <a16:creationId xmlns:a16="http://schemas.microsoft.com/office/drawing/2014/main" id="{488A9EA1-5ABC-41B8-AC81-2D68E601C7FC}"/>
              </a:ext>
            </a:extLst>
          </p:cNvPr>
          <p:cNvSpPr txBox="1"/>
          <p:nvPr/>
        </p:nvSpPr>
        <p:spPr>
          <a:xfrm>
            <a:off x="1549516" y="1353987"/>
            <a:ext cx="3466128" cy="461665"/>
          </a:xfrm>
          <a:prstGeom prst="rect">
            <a:avLst/>
          </a:prstGeom>
          <a:noFill/>
        </p:spPr>
        <p:txBody>
          <a:bodyPr wrap="square">
            <a:spAutoFit/>
          </a:bodyPr>
          <a:lstStyle/>
          <a:p>
            <a:pPr algn="ctr"/>
            <a:r>
              <a:rPr lang="en-US" altLang="zh-CN" sz="2400" b="1" dirty="0"/>
              <a:t>T568A</a:t>
            </a:r>
          </a:p>
        </p:txBody>
      </p:sp>
      <p:sp>
        <p:nvSpPr>
          <p:cNvPr id="43" name="文本框 42">
            <a:extLst>
              <a:ext uri="{FF2B5EF4-FFF2-40B4-BE49-F238E27FC236}">
                <a16:creationId xmlns:a16="http://schemas.microsoft.com/office/drawing/2014/main" id="{F3EA727A-7816-4B7A-B3EE-BA508000E62A}"/>
              </a:ext>
            </a:extLst>
          </p:cNvPr>
          <p:cNvSpPr txBox="1"/>
          <p:nvPr/>
        </p:nvSpPr>
        <p:spPr>
          <a:xfrm>
            <a:off x="7176357" y="1353987"/>
            <a:ext cx="3466128" cy="461665"/>
          </a:xfrm>
          <a:prstGeom prst="rect">
            <a:avLst/>
          </a:prstGeom>
          <a:noFill/>
        </p:spPr>
        <p:txBody>
          <a:bodyPr wrap="square">
            <a:spAutoFit/>
          </a:bodyPr>
          <a:lstStyle/>
          <a:p>
            <a:pPr algn="ctr"/>
            <a:r>
              <a:rPr lang="en-US" altLang="zh-CN" sz="2400" b="1" dirty="0"/>
              <a:t>T568B</a:t>
            </a:r>
          </a:p>
        </p:txBody>
      </p:sp>
    </p:spTree>
    <p:extLst>
      <p:ext uri="{BB962C8B-B14F-4D97-AF65-F5344CB8AC3E}">
        <p14:creationId xmlns:p14="http://schemas.microsoft.com/office/powerpoint/2010/main" val="1596087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EAECB9A6-66DE-4AB0-984F-738A65581FF0}"/>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AB72B65A-B5FE-4E3C-BEA8-F045ED87A9FF}"/>
              </a:ext>
            </a:extLst>
          </p:cNvPr>
          <p:cNvSpPr>
            <a:spLocks noGrp="1"/>
          </p:cNvSpPr>
          <p:nvPr>
            <p:ph type="title"/>
          </p:nvPr>
        </p:nvSpPr>
        <p:spPr/>
        <p:txBody>
          <a:bodyPr/>
          <a:lstStyle/>
          <a:p>
            <a:r>
              <a:rPr lang="zh-CN" altLang="en-US" dirty="0"/>
              <a:t>摘要</a:t>
            </a:r>
          </a:p>
        </p:txBody>
      </p:sp>
      <p:sp>
        <p:nvSpPr>
          <p:cNvPr id="4" name="页脚占位符 3">
            <a:extLst>
              <a:ext uri="{FF2B5EF4-FFF2-40B4-BE49-F238E27FC236}">
                <a16:creationId xmlns:a16="http://schemas.microsoft.com/office/drawing/2014/main" id="{499F9F00-AC80-4BE1-AEF0-54DD385510CC}"/>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3926D5EB-9022-4F22-BF97-459726379223}"/>
              </a:ext>
            </a:extLst>
          </p:cNvPr>
          <p:cNvSpPr>
            <a:spLocks noGrp="1"/>
          </p:cNvSpPr>
          <p:nvPr>
            <p:ph type="sldNum" sz="quarter" idx="13"/>
          </p:nvPr>
        </p:nvSpPr>
        <p:spPr>
          <a:prstGeom prst="rect">
            <a:avLst/>
          </a:prstGeom>
        </p:spPr>
        <p:txBody>
          <a:bodyPr/>
          <a:lstStyle/>
          <a:p>
            <a:fld id="{8D562992-2BE8-4B37-BE99-62904307C777}" type="slidenum">
              <a:rPr lang="zh-CN" altLang="en-US" smtClean="0"/>
              <a:pPr/>
              <a:t>2</a:t>
            </a:fld>
            <a:endParaRPr lang="zh-CN" altLang="en-US" dirty="0"/>
          </a:p>
        </p:txBody>
      </p:sp>
      <p:sp>
        <p:nvSpPr>
          <p:cNvPr id="6" name="内容占位符 5">
            <a:extLst>
              <a:ext uri="{FF2B5EF4-FFF2-40B4-BE49-F238E27FC236}">
                <a16:creationId xmlns:a16="http://schemas.microsoft.com/office/drawing/2014/main" id="{84DDE9A6-B695-48CD-AAE3-FDCA25D85466}"/>
              </a:ext>
            </a:extLst>
          </p:cNvPr>
          <p:cNvSpPr>
            <a:spLocks noGrp="1"/>
          </p:cNvSpPr>
          <p:nvPr>
            <p:ph sz="quarter" idx="19"/>
          </p:nvPr>
        </p:nvSpPr>
        <p:spPr>
          <a:prstGeom prst="rect">
            <a:avLst/>
          </a:prstGeom>
        </p:spPr>
        <p:txBody>
          <a:bodyPr/>
          <a:lstStyle/>
          <a:p>
            <a:r>
              <a:rPr lang="zh-CN" altLang="en-US" dirty="0"/>
              <a:t>深入浅出双绞线</a:t>
            </a:r>
          </a:p>
        </p:txBody>
      </p:sp>
    </p:spTree>
    <p:extLst>
      <p:ext uri="{BB962C8B-B14F-4D97-AF65-F5344CB8AC3E}">
        <p14:creationId xmlns:p14="http://schemas.microsoft.com/office/powerpoint/2010/main" val="2979785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2B9450-3184-408D-AC78-611E740B1CF3}"/>
              </a:ext>
            </a:extLst>
          </p:cNvPr>
          <p:cNvSpPr>
            <a:spLocks noGrp="1"/>
          </p:cNvSpPr>
          <p:nvPr>
            <p:ph type="title"/>
          </p:nvPr>
        </p:nvSpPr>
        <p:spPr/>
        <p:txBody>
          <a:bodyPr/>
          <a:lstStyle/>
          <a:p>
            <a:r>
              <a:rPr lang="zh-CN" altLang="en-US" dirty="0"/>
              <a:t>网线制作</a:t>
            </a:r>
          </a:p>
        </p:txBody>
      </p:sp>
      <p:sp>
        <p:nvSpPr>
          <p:cNvPr id="4" name="页脚占位符 3">
            <a:extLst>
              <a:ext uri="{FF2B5EF4-FFF2-40B4-BE49-F238E27FC236}">
                <a16:creationId xmlns:a16="http://schemas.microsoft.com/office/drawing/2014/main" id="{EAF0C02D-F2E7-4BD8-9302-9134520246F4}"/>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F5991B1-4C43-4CDE-92B5-7427DED1DBA0}"/>
              </a:ext>
            </a:extLst>
          </p:cNvPr>
          <p:cNvSpPr>
            <a:spLocks noGrp="1"/>
          </p:cNvSpPr>
          <p:nvPr>
            <p:ph type="sldNum" sz="quarter" idx="13"/>
          </p:nvPr>
        </p:nvSpPr>
        <p:spPr/>
        <p:txBody>
          <a:bodyPr/>
          <a:lstStyle/>
          <a:p>
            <a:fld id="{8D562992-2BE8-4B37-BE99-62904307C777}" type="slidenum">
              <a:rPr lang="zh-CN" altLang="en-US" smtClean="0"/>
              <a:pPr/>
              <a:t>20</a:t>
            </a:fld>
            <a:endParaRPr lang="zh-CN" altLang="en-US" dirty="0"/>
          </a:p>
        </p:txBody>
      </p:sp>
      <p:sp>
        <p:nvSpPr>
          <p:cNvPr id="34" name="内容占位符 14">
            <a:extLst>
              <a:ext uri="{FF2B5EF4-FFF2-40B4-BE49-F238E27FC236}">
                <a16:creationId xmlns:a16="http://schemas.microsoft.com/office/drawing/2014/main" id="{828F8148-679F-47B2-A710-4ED076E22919}"/>
              </a:ext>
            </a:extLst>
          </p:cNvPr>
          <p:cNvSpPr>
            <a:spLocks noGrp="1"/>
          </p:cNvSpPr>
          <p:nvPr>
            <p:ph sz="quarter" idx="19"/>
          </p:nvPr>
        </p:nvSpPr>
        <p:spPr>
          <a:xfrm>
            <a:off x="3635375" y="6432550"/>
            <a:ext cx="5002213" cy="425450"/>
          </a:xfrm>
        </p:spPr>
        <p:txBody>
          <a:bodyPr/>
          <a:lstStyle/>
          <a:p>
            <a:r>
              <a:rPr lang="zh-CN" altLang="en-US" dirty="0"/>
              <a:t>深入浅出双绞线</a:t>
            </a:r>
          </a:p>
        </p:txBody>
      </p:sp>
      <p:sp>
        <p:nvSpPr>
          <p:cNvPr id="35" name="文本框 34">
            <a:extLst>
              <a:ext uri="{FF2B5EF4-FFF2-40B4-BE49-F238E27FC236}">
                <a16:creationId xmlns:a16="http://schemas.microsoft.com/office/drawing/2014/main" id="{46D72A5B-F80A-4B9B-8691-A9F56A76C0AC}"/>
              </a:ext>
            </a:extLst>
          </p:cNvPr>
          <p:cNvSpPr txBox="1"/>
          <p:nvPr/>
        </p:nvSpPr>
        <p:spPr>
          <a:xfrm>
            <a:off x="2487769" y="5036176"/>
            <a:ext cx="7216462" cy="584775"/>
          </a:xfrm>
          <a:prstGeom prst="rect">
            <a:avLst/>
          </a:prstGeom>
          <a:noFill/>
        </p:spPr>
        <p:txBody>
          <a:bodyPr wrap="square">
            <a:spAutoFit/>
          </a:bodyPr>
          <a:lstStyle/>
          <a:p>
            <a:pPr algn="ctr"/>
            <a:r>
              <a:rPr lang="zh-CN" altLang="en-US" sz="3200" dirty="0"/>
              <a:t>将头部剪平，从尾部送入插头</a:t>
            </a:r>
            <a:endParaRPr lang="en-US" altLang="zh-CN" sz="3200" dirty="0"/>
          </a:p>
        </p:txBody>
      </p:sp>
      <p:sp>
        <p:nvSpPr>
          <p:cNvPr id="41" name="文本框 40">
            <a:extLst>
              <a:ext uri="{FF2B5EF4-FFF2-40B4-BE49-F238E27FC236}">
                <a16:creationId xmlns:a16="http://schemas.microsoft.com/office/drawing/2014/main" id="{65DF3BA4-F1BE-4197-8F31-D403187819F5}"/>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Pumbaa80 and Johan </a:t>
            </a:r>
            <a:r>
              <a:rPr lang="en-US" altLang="zh-CN" sz="1100" b="0" i="0" dirty="0" err="1">
                <a:solidFill>
                  <a:srgbClr val="202122"/>
                </a:solidFill>
                <a:effectLst/>
                <a:latin typeface="Arial" panose="020B0604020202020204" pitchFamily="34" charset="0"/>
              </a:rPr>
              <a:t>Braeken</a:t>
            </a:r>
            <a:r>
              <a:rPr lang="en-US" altLang="zh-CN" sz="1100" b="0" i="0" dirty="0">
                <a:solidFill>
                  <a:srgbClr val="202122"/>
                </a:solidFill>
                <a:effectLst/>
                <a:latin typeface="Arial" panose="020B0604020202020204" pitchFamily="34" charset="0"/>
              </a:rPr>
              <a:t>.</a:t>
            </a:r>
            <a:endParaRPr lang="en-US" altLang="zh-CN" sz="1100" dirty="0"/>
          </a:p>
        </p:txBody>
      </p:sp>
      <p:pic>
        <p:nvPicPr>
          <p:cNvPr id="23" name="内容占位符 7">
            <a:extLst>
              <a:ext uri="{FF2B5EF4-FFF2-40B4-BE49-F238E27FC236}">
                <a16:creationId xmlns:a16="http://schemas.microsoft.com/office/drawing/2014/main" id="{91BF107D-9C60-4AA4-8F38-FDD5A571F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608610" y="2853659"/>
            <a:ext cx="2453343" cy="736003"/>
          </a:xfrm>
          <a:prstGeom prst="rect">
            <a:avLst/>
          </a:prstGeom>
        </p:spPr>
      </p:pic>
      <p:pic>
        <p:nvPicPr>
          <p:cNvPr id="33" name="图片 32">
            <a:extLst>
              <a:ext uri="{FF2B5EF4-FFF2-40B4-BE49-F238E27FC236}">
                <a16:creationId xmlns:a16="http://schemas.microsoft.com/office/drawing/2014/main" id="{6B6F66C7-ED09-4F11-85CC-911BA465C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08610" y="2853659"/>
            <a:ext cx="2453343" cy="736003"/>
          </a:xfrm>
          <a:prstGeom prst="rect">
            <a:avLst/>
          </a:prstGeom>
        </p:spPr>
      </p:pic>
      <p:pic>
        <p:nvPicPr>
          <p:cNvPr id="36" name="图片 35">
            <a:extLst>
              <a:ext uri="{FF2B5EF4-FFF2-40B4-BE49-F238E27FC236}">
                <a16:creationId xmlns:a16="http://schemas.microsoft.com/office/drawing/2014/main" id="{6C88FF85-C234-484A-A1EE-8BFB4D378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608610" y="2853659"/>
            <a:ext cx="2453343" cy="736003"/>
          </a:xfrm>
          <a:prstGeom prst="rect">
            <a:avLst/>
          </a:prstGeom>
        </p:spPr>
      </p:pic>
      <p:pic>
        <p:nvPicPr>
          <p:cNvPr id="37" name="图片 36">
            <a:extLst>
              <a:ext uri="{FF2B5EF4-FFF2-40B4-BE49-F238E27FC236}">
                <a16:creationId xmlns:a16="http://schemas.microsoft.com/office/drawing/2014/main" id="{FB65E9FF-A18D-4D93-8662-9C038599FE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608610" y="2853659"/>
            <a:ext cx="2453343" cy="736003"/>
          </a:xfrm>
          <a:prstGeom prst="rect">
            <a:avLst/>
          </a:prstGeom>
        </p:spPr>
      </p:pic>
      <p:pic>
        <p:nvPicPr>
          <p:cNvPr id="38" name="图片 37">
            <a:extLst>
              <a:ext uri="{FF2B5EF4-FFF2-40B4-BE49-F238E27FC236}">
                <a16:creationId xmlns:a16="http://schemas.microsoft.com/office/drawing/2014/main" id="{7D02EB2D-2AC8-417D-A55D-0D0220E8C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1608610" y="2853659"/>
            <a:ext cx="2453343" cy="736003"/>
          </a:xfrm>
          <a:prstGeom prst="rect">
            <a:avLst/>
          </a:prstGeom>
        </p:spPr>
      </p:pic>
      <p:pic>
        <p:nvPicPr>
          <p:cNvPr id="39" name="图片 38">
            <a:extLst>
              <a:ext uri="{FF2B5EF4-FFF2-40B4-BE49-F238E27FC236}">
                <a16:creationId xmlns:a16="http://schemas.microsoft.com/office/drawing/2014/main" id="{4F6E58D3-E8AD-48C6-9CF3-73802DA548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1608610" y="2853659"/>
            <a:ext cx="2453343" cy="736003"/>
          </a:xfrm>
          <a:prstGeom prst="rect">
            <a:avLst/>
          </a:prstGeom>
        </p:spPr>
      </p:pic>
      <p:pic>
        <p:nvPicPr>
          <p:cNvPr id="40" name="图片 39">
            <a:extLst>
              <a:ext uri="{FF2B5EF4-FFF2-40B4-BE49-F238E27FC236}">
                <a16:creationId xmlns:a16="http://schemas.microsoft.com/office/drawing/2014/main" id="{E5CC5BB3-29D2-471F-9984-080C58E712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08610" y="2853659"/>
            <a:ext cx="2453343" cy="736003"/>
          </a:xfrm>
          <a:prstGeom prst="rect">
            <a:avLst/>
          </a:prstGeom>
        </p:spPr>
      </p:pic>
      <p:pic>
        <p:nvPicPr>
          <p:cNvPr id="24" name="图片 23">
            <a:extLst>
              <a:ext uri="{FF2B5EF4-FFF2-40B4-BE49-F238E27FC236}">
                <a16:creationId xmlns:a16="http://schemas.microsoft.com/office/drawing/2014/main" id="{8D6D5A9F-DC99-4879-B0D2-25BF513D21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608607" y="2853659"/>
            <a:ext cx="2453343" cy="736003"/>
          </a:xfrm>
          <a:prstGeom prst="rect">
            <a:avLst/>
          </a:prstGeom>
        </p:spPr>
      </p:pic>
      <p:pic>
        <p:nvPicPr>
          <p:cNvPr id="45" name="图片 44">
            <a:extLst>
              <a:ext uri="{FF2B5EF4-FFF2-40B4-BE49-F238E27FC236}">
                <a16:creationId xmlns:a16="http://schemas.microsoft.com/office/drawing/2014/main" id="{380F5D6B-B1C0-406D-AEAE-E7DC017BEAE8}"/>
              </a:ext>
            </a:extLst>
          </p:cNvPr>
          <p:cNvPicPr>
            <a:picLocks noChangeAspect="1"/>
          </p:cNvPicPr>
          <p:nvPr/>
        </p:nvPicPr>
        <p:blipFill>
          <a:blip r:embed="rId10"/>
          <a:stretch>
            <a:fillRect/>
          </a:stretch>
        </p:blipFill>
        <p:spPr>
          <a:xfrm>
            <a:off x="4437530" y="1290714"/>
            <a:ext cx="4278173" cy="3026807"/>
          </a:xfrm>
          <a:prstGeom prst="rect">
            <a:avLst/>
          </a:prstGeom>
        </p:spPr>
      </p:pic>
    </p:spTree>
    <p:extLst>
      <p:ext uri="{BB962C8B-B14F-4D97-AF65-F5344CB8AC3E}">
        <p14:creationId xmlns:p14="http://schemas.microsoft.com/office/powerpoint/2010/main" val="25384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2B9450-3184-408D-AC78-611E740B1CF3}"/>
              </a:ext>
            </a:extLst>
          </p:cNvPr>
          <p:cNvSpPr>
            <a:spLocks noGrp="1"/>
          </p:cNvSpPr>
          <p:nvPr>
            <p:ph type="title"/>
          </p:nvPr>
        </p:nvSpPr>
        <p:spPr/>
        <p:txBody>
          <a:bodyPr/>
          <a:lstStyle/>
          <a:p>
            <a:r>
              <a:rPr lang="zh-CN" altLang="en-US" dirty="0"/>
              <a:t>网线制作</a:t>
            </a:r>
          </a:p>
        </p:txBody>
      </p:sp>
      <p:sp>
        <p:nvSpPr>
          <p:cNvPr id="4" name="页脚占位符 3">
            <a:extLst>
              <a:ext uri="{FF2B5EF4-FFF2-40B4-BE49-F238E27FC236}">
                <a16:creationId xmlns:a16="http://schemas.microsoft.com/office/drawing/2014/main" id="{EAF0C02D-F2E7-4BD8-9302-9134520246F4}"/>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F5991B1-4C43-4CDE-92B5-7427DED1DBA0}"/>
              </a:ext>
            </a:extLst>
          </p:cNvPr>
          <p:cNvSpPr>
            <a:spLocks noGrp="1"/>
          </p:cNvSpPr>
          <p:nvPr>
            <p:ph type="sldNum" sz="quarter" idx="13"/>
          </p:nvPr>
        </p:nvSpPr>
        <p:spPr/>
        <p:txBody>
          <a:bodyPr/>
          <a:lstStyle/>
          <a:p>
            <a:fld id="{8D562992-2BE8-4B37-BE99-62904307C777}" type="slidenum">
              <a:rPr lang="zh-CN" altLang="en-US" smtClean="0"/>
              <a:pPr/>
              <a:t>21</a:t>
            </a:fld>
            <a:endParaRPr lang="zh-CN" altLang="en-US" dirty="0"/>
          </a:p>
        </p:txBody>
      </p:sp>
      <p:sp>
        <p:nvSpPr>
          <p:cNvPr id="34" name="内容占位符 14">
            <a:extLst>
              <a:ext uri="{FF2B5EF4-FFF2-40B4-BE49-F238E27FC236}">
                <a16:creationId xmlns:a16="http://schemas.microsoft.com/office/drawing/2014/main" id="{828F8148-679F-47B2-A710-4ED076E22919}"/>
              </a:ext>
            </a:extLst>
          </p:cNvPr>
          <p:cNvSpPr>
            <a:spLocks noGrp="1"/>
          </p:cNvSpPr>
          <p:nvPr>
            <p:ph sz="quarter" idx="19"/>
          </p:nvPr>
        </p:nvSpPr>
        <p:spPr>
          <a:xfrm>
            <a:off x="3635375" y="6432550"/>
            <a:ext cx="5002213" cy="425450"/>
          </a:xfrm>
        </p:spPr>
        <p:txBody>
          <a:bodyPr/>
          <a:lstStyle/>
          <a:p>
            <a:r>
              <a:rPr lang="zh-CN" altLang="en-US" dirty="0"/>
              <a:t>深入浅出双绞线</a:t>
            </a:r>
          </a:p>
        </p:txBody>
      </p:sp>
      <p:sp>
        <p:nvSpPr>
          <p:cNvPr id="35" name="文本框 34">
            <a:extLst>
              <a:ext uri="{FF2B5EF4-FFF2-40B4-BE49-F238E27FC236}">
                <a16:creationId xmlns:a16="http://schemas.microsoft.com/office/drawing/2014/main" id="{46D72A5B-F80A-4B9B-8691-A9F56A76C0AC}"/>
              </a:ext>
            </a:extLst>
          </p:cNvPr>
          <p:cNvSpPr txBox="1"/>
          <p:nvPr/>
        </p:nvSpPr>
        <p:spPr>
          <a:xfrm>
            <a:off x="2487769" y="5036176"/>
            <a:ext cx="7216462" cy="584775"/>
          </a:xfrm>
          <a:prstGeom prst="rect">
            <a:avLst/>
          </a:prstGeom>
          <a:noFill/>
        </p:spPr>
        <p:txBody>
          <a:bodyPr wrap="square">
            <a:spAutoFit/>
          </a:bodyPr>
          <a:lstStyle/>
          <a:p>
            <a:pPr algn="ctr"/>
            <a:r>
              <a:rPr lang="zh-CN" altLang="en-US" sz="3200" dirty="0"/>
              <a:t>将头部剪平，从尾部送入插头</a:t>
            </a:r>
            <a:endParaRPr lang="en-US" altLang="zh-CN" sz="3200" dirty="0"/>
          </a:p>
        </p:txBody>
      </p:sp>
      <p:sp>
        <p:nvSpPr>
          <p:cNvPr id="41" name="文本框 40">
            <a:extLst>
              <a:ext uri="{FF2B5EF4-FFF2-40B4-BE49-F238E27FC236}">
                <a16:creationId xmlns:a16="http://schemas.microsoft.com/office/drawing/2014/main" id="{65DF3BA4-F1BE-4197-8F31-D403187819F5}"/>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Pumbaa80 and Johan </a:t>
            </a:r>
            <a:r>
              <a:rPr lang="en-US" altLang="zh-CN" sz="1100" b="0" i="0" dirty="0" err="1">
                <a:solidFill>
                  <a:srgbClr val="202122"/>
                </a:solidFill>
                <a:effectLst/>
                <a:latin typeface="Arial" panose="020B0604020202020204" pitchFamily="34" charset="0"/>
              </a:rPr>
              <a:t>Braeken</a:t>
            </a:r>
            <a:r>
              <a:rPr lang="en-US" altLang="zh-CN" sz="1100" b="0" i="0" dirty="0">
                <a:solidFill>
                  <a:srgbClr val="202122"/>
                </a:solidFill>
                <a:effectLst/>
                <a:latin typeface="Arial" panose="020B0604020202020204" pitchFamily="34" charset="0"/>
              </a:rPr>
              <a:t>.</a:t>
            </a:r>
            <a:endParaRPr lang="en-US" altLang="zh-CN" sz="1100" dirty="0"/>
          </a:p>
        </p:txBody>
      </p:sp>
      <p:pic>
        <p:nvPicPr>
          <p:cNvPr id="24" name="图片 23">
            <a:extLst>
              <a:ext uri="{FF2B5EF4-FFF2-40B4-BE49-F238E27FC236}">
                <a16:creationId xmlns:a16="http://schemas.microsoft.com/office/drawing/2014/main" id="{8D6D5A9F-DC99-4879-B0D2-25BF513D2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898219" y="2866425"/>
            <a:ext cx="2453343" cy="736003"/>
          </a:xfrm>
          <a:prstGeom prst="rect">
            <a:avLst/>
          </a:prstGeom>
        </p:spPr>
      </p:pic>
      <p:pic>
        <p:nvPicPr>
          <p:cNvPr id="45" name="图片 44">
            <a:extLst>
              <a:ext uri="{FF2B5EF4-FFF2-40B4-BE49-F238E27FC236}">
                <a16:creationId xmlns:a16="http://schemas.microsoft.com/office/drawing/2014/main" id="{380F5D6B-B1C0-406D-AEAE-E7DC017BEAE8}"/>
              </a:ext>
            </a:extLst>
          </p:cNvPr>
          <p:cNvPicPr>
            <a:picLocks noChangeAspect="1"/>
          </p:cNvPicPr>
          <p:nvPr/>
        </p:nvPicPr>
        <p:blipFill>
          <a:blip r:embed="rId3"/>
          <a:stretch>
            <a:fillRect/>
          </a:stretch>
        </p:blipFill>
        <p:spPr>
          <a:xfrm>
            <a:off x="4437530" y="1290714"/>
            <a:ext cx="4278173" cy="3026807"/>
          </a:xfrm>
          <a:prstGeom prst="rect">
            <a:avLst/>
          </a:prstGeom>
        </p:spPr>
      </p:pic>
    </p:spTree>
    <p:extLst>
      <p:ext uri="{BB962C8B-B14F-4D97-AF65-F5344CB8AC3E}">
        <p14:creationId xmlns:p14="http://schemas.microsoft.com/office/powerpoint/2010/main" val="691637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2B9450-3184-408D-AC78-611E740B1CF3}"/>
              </a:ext>
            </a:extLst>
          </p:cNvPr>
          <p:cNvSpPr>
            <a:spLocks noGrp="1"/>
          </p:cNvSpPr>
          <p:nvPr>
            <p:ph type="title"/>
          </p:nvPr>
        </p:nvSpPr>
        <p:spPr/>
        <p:txBody>
          <a:bodyPr/>
          <a:lstStyle/>
          <a:p>
            <a:r>
              <a:rPr lang="zh-CN" altLang="en-US" dirty="0"/>
              <a:t>网线制作</a:t>
            </a:r>
          </a:p>
        </p:txBody>
      </p:sp>
      <p:sp>
        <p:nvSpPr>
          <p:cNvPr id="4" name="页脚占位符 3">
            <a:extLst>
              <a:ext uri="{FF2B5EF4-FFF2-40B4-BE49-F238E27FC236}">
                <a16:creationId xmlns:a16="http://schemas.microsoft.com/office/drawing/2014/main" id="{EAF0C02D-F2E7-4BD8-9302-9134520246F4}"/>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F5991B1-4C43-4CDE-92B5-7427DED1DBA0}"/>
              </a:ext>
            </a:extLst>
          </p:cNvPr>
          <p:cNvSpPr>
            <a:spLocks noGrp="1"/>
          </p:cNvSpPr>
          <p:nvPr>
            <p:ph type="sldNum" sz="quarter" idx="13"/>
          </p:nvPr>
        </p:nvSpPr>
        <p:spPr/>
        <p:txBody>
          <a:bodyPr/>
          <a:lstStyle/>
          <a:p>
            <a:fld id="{8D562992-2BE8-4B37-BE99-62904307C777}" type="slidenum">
              <a:rPr lang="zh-CN" altLang="en-US" smtClean="0"/>
              <a:pPr/>
              <a:t>22</a:t>
            </a:fld>
            <a:endParaRPr lang="zh-CN" altLang="en-US" dirty="0"/>
          </a:p>
        </p:txBody>
      </p:sp>
      <p:sp>
        <p:nvSpPr>
          <p:cNvPr id="34" name="内容占位符 14">
            <a:extLst>
              <a:ext uri="{FF2B5EF4-FFF2-40B4-BE49-F238E27FC236}">
                <a16:creationId xmlns:a16="http://schemas.microsoft.com/office/drawing/2014/main" id="{828F8148-679F-47B2-A710-4ED076E22919}"/>
              </a:ext>
            </a:extLst>
          </p:cNvPr>
          <p:cNvSpPr>
            <a:spLocks noGrp="1"/>
          </p:cNvSpPr>
          <p:nvPr>
            <p:ph sz="quarter" idx="19"/>
          </p:nvPr>
        </p:nvSpPr>
        <p:spPr>
          <a:xfrm>
            <a:off x="3635375" y="6432550"/>
            <a:ext cx="5002213" cy="425450"/>
          </a:xfrm>
        </p:spPr>
        <p:txBody>
          <a:bodyPr/>
          <a:lstStyle/>
          <a:p>
            <a:r>
              <a:rPr lang="zh-CN" altLang="en-US" dirty="0"/>
              <a:t>深入浅出双绞线</a:t>
            </a:r>
          </a:p>
        </p:txBody>
      </p:sp>
      <p:sp>
        <p:nvSpPr>
          <p:cNvPr id="35" name="文本框 34">
            <a:extLst>
              <a:ext uri="{FF2B5EF4-FFF2-40B4-BE49-F238E27FC236}">
                <a16:creationId xmlns:a16="http://schemas.microsoft.com/office/drawing/2014/main" id="{46D72A5B-F80A-4B9B-8691-A9F56A76C0AC}"/>
              </a:ext>
            </a:extLst>
          </p:cNvPr>
          <p:cNvSpPr txBox="1"/>
          <p:nvPr/>
        </p:nvSpPr>
        <p:spPr>
          <a:xfrm>
            <a:off x="2487769" y="5036176"/>
            <a:ext cx="7216462" cy="584775"/>
          </a:xfrm>
          <a:prstGeom prst="rect">
            <a:avLst/>
          </a:prstGeom>
          <a:noFill/>
        </p:spPr>
        <p:txBody>
          <a:bodyPr wrap="square">
            <a:spAutoFit/>
          </a:bodyPr>
          <a:lstStyle/>
          <a:p>
            <a:pPr algn="ctr"/>
            <a:r>
              <a:rPr lang="zh-CN" altLang="en-US" sz="3200" dirty="0"/>
              <a:t>将头部剪平，从尾部送入插头</a:t>
            </a:r>
            <a:endParaRPr lang="en-US" altLang="zh-CN" sz="3200" dirty="0"/>
          </a:p>
        </p:txBody>
      </p:sp>
      <p:sp>
        <p:nvSpPr>
          <p:cNvPr id="41" name="文本框 40">
            <a:extLst>
              <a:ext uri="{FF2B5EF4-FFF2-40B4-BE49-F238E27FC236}">
                <a16:creationId xmlns:a16="http://schemas.microsoft.com/office/drawing/2014/main" id="{65DF3BA4-F1BE-4197-8F31-D403187819F5}"/>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Pumbaa80 and Johan </a:t>
            </a:r>
            <a:r>
              <a:rPr lang="en-US" altLang="zh-CN" sz="1100" b="0" i="0" dirty="0" err="1">
                <a:solidFill>
                  <a:srgbClr val="202122"/>
                </a:solidFill>
                <a:effectLst/>
                <a:latin typeface="Arial" panose="020B0604020202020204" pitchFamily="34" charset="0"/>
              </a:rPr>
              <a:t>Braeken</a:t>
            </a:r>
            <a:r>
              <a:rPr lang="en-US" altLang="zh-CN" sz="1100" b="0" i="0" dirty="0">
                <a:solidFill>
                  <a:srgbClr val="202122"/>
                </a:solidFill>
                <a:effectLst/>
                <a:latin typeface="Arial" panose="020B0604020202020204" pitchFamily="34" charset="0"/>
              </a:rPr>
              <a:t>.</a:t>
            </a:r>
            <a:endParaRPr lang="en-US" altLang="zh-CN" sz="1100" dirty="0"/>
          </a:p>
        </p:txBody>
      </p:sp>
      <p:pic>
        <p:nvPicPr>
          <p:cNvPr id="24" name="图片 23">
            <a:extLst>
              <a:ext uri="{FF2B5EF4-FFF2-40B4-BE49-F238E27FC236}">
                <a16:creationId xmlns:a16="http://schemas.microsoft.com/office/drawing/2014/main" id="{8D6D5A9F-DC99-4879-B0D2-25BF513D2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516284" y="2866425"/>
            <a:ext cx="2453343" cy="736003"/>
          </a:xfrm>
          <a:prstGeom prst="rect">
            <a:avLst/>
          </a:prstGeom>
        </p:spPr>
      </p:pic>
      <p:pic>
        <p:nvPicPr>
          <p:cNvPr id="45" name="图片 44">
            <a:extLst>
              <a:ext uri="{FF2B5EF4-FFF2-40B4-BE49-F238E27FC236}">
                <a16:creationId xmlns:a16="http://schemas.microsoft.com/office/drawing/2014/main" id="{380F5D6B-B1C0-406D-AEAE-E7DC017BEAE8}"/>
              </a:ext>
            </a:extLst>
          </p:cNvPr>
          <p:cNvPicPr>
            <a:picLocks noChangeAspect="1"/>
          </p:cNvPicPr>
          <p:nvPr/>
        </p:nvPicPr>
        <p:blipFill>
          <a:blip r:embed="rId3"/>
          <a:stretch>
            <a:fillRect/>
          </a:stretch>
        </p:blipFill>
        <p:spPr>
          <a:xfrm>
            <a:off x="1055595" y="1290714"/>
            <a:ext cx="4278173" cy="3026807"/>
          </a:xfrm>
          <a:prstGeom prst="rect">
            <a:avLst/>
          </a:prstGeom>
        </p:spPr>
      </p:pic>
      <p:pic>
        <p:nvPicPr>
          <p:cNvPr id="17" name="图片 16">
            <a:extLst>
              <a:ext uri="{FF2B5EF4-FFF2-40B4-BE49-F238E27FC236}">
                <a16:creationId xmlns:a16="http://schemas.microsoft.com/office/drawing/2014/main" id="{54ACE6F5-B64E-4F1E-B232-C1D6BA2B78C9}"/>
              </a:ext>
            </a:extLst>
          </p:cNvPr>
          <p:cNvPicPr>
            <a:picLocks noChangeAspect="1"/>
          </p:cNvPicPr>
          <p:nvPr/>
        </p:nvPicPr>
        <p:blipFill>
          <a:blip r:embed="rId4"/>
          <a:stretch>
            <a:fillRect/>
          </a:stretch>
        </p:blipFill>
        <p:spPr>
          <a:xfrm>
            <a:off x="6858234" y="1486659"/>
            <a:ext cx="3654868" cy="2830862"/>
          </a:xfrm>
          <a:prstGeom prst="rect">
            <a:avLst/>
          </a:prstGeom>
        </p:spPr>
      </p:pic>
      <p:sp>
        <p:nvSpPr>
          <p:cNvPr id="18" name="箭头: 上 17">
            <a:extLst>
              <a:ext uri="{FF2B5EF4-FFF2-40B4-BE49-F238E27FC236}">
                <a16:creationId xmlns:a16="http://schemas.microsoft.com/office/drawing/2014/main" id="{3166522A-CCD3-4D5D-9AE3-9411DF902C57}"/>
              </a:ext>
            </a:extLst>
          </p:cNvPr>
          <p:cNvSpPr/>
          <p:nvPr/>
        </p:nvSpPr>
        <p:spPr>
          <a:xfrm rot="5400000">
            <a:off x="8440440" y="2834034"/>
            <a:ext cx="715091" cy="22518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749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2B9450-3184-408D-AC78-611E740B1CF3}"/>
              </a:ext>
            </a:extLst>
          </p:cNvPr>
          <p:cNvSpPr>
            <a:spLocks noGrp="1"/>
          </p:cNvSpPr>
          <p:nvPr>
            <p:ph type="title"/>
          </p:nvPr>
        </p:nvSpPr>
        <p:spPr/>
        <p:txBody>
          <a:bodyPr/>
          <a:lstStyle/>
          <a:p>
            <a:r>
              <a:rPr lang="zh-CN" altLang="en-US" dirty="0"/>
              <a:t>网线制作</a:t>
            </a:r>
          </a:p>
        </p:txBody>
      </p:sp>
      <p:sp>
        <p:nvSpPr>
          <p:cNvPr id="4" name="页脚占位符 3">
            <a:extLst>
              <a:ext uri="{FF2B5EF4-FFF2-40B4-BE49-F238E27FC236}">
                <a16:creationId xmlns:a16="http://schemas.microsoft.com/office/drawing/2014/main" id="{EAF0C02D-F2E7-4BD8-9302-9134520246F4}"/>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F5991B1-4C43-4CDE-92B5-7427DED1DBA0}"/>
              </a:ext>
            </a:extLst>
          </p:cNvPr>
          <p:cNvSpPr>
            <a:spLocks noGrp="1"/>
          </p:cNvSpPr>
          <p:nvPr>
            <p:ph type="sldNum" sz="quarter" idx="13"/>
          </p:nvPr>
        </p:nvSpPr>
        <p:spPr/>
        <p:txBody>
          <a:bodyPr/>
          <a:lstStyle/>
          <a:p>
            <a:fld id="{8D562992-2BE8-4B37-BE99-62904307C777}" type="slidenum">
              <a:rPr lang="zh-CN" altLang="en-US" smtClean="0"/>
              <a:pPr/>
              <a:t>23</a:t>
            </a:fld>
            <a:endParaRPr lang="zh-CN" altLang="en-US" dirty="0"/>
          </a:p>
        </p:txBody>
      </p:sp>
      <p:sp>
        <p:nvSpPr>
          <p:cNvPr id="34" name="内容占位符 14">
            <a:extLst>
              <a:ext uri="{FF2B5EF4-FFF2-40B4-BE49-F238E27FC236}">
                <a16:creationId xmlns:a16="http://schemas.microsoft.com/office/drawing/2014/main" id="{828F8148-679F-47B2-A710-4ED076E22919}"/>
              </a:ext>
            </a:extLst>
          </p:cNvPr>
          <p:cNvSpPr>
            <a:spLocks noGrp="1"/>
          </p:cNvSpPr>
          <p:nvPr>
            <p:ph sz="quarter" idx="19"/>
          </p:nvPr>
        </p:nvSpPr>
        <p:spPr>
          <a:xfrm>
            <a:off x="3635375" y="6432550"/>
            <a:ext cx="5002213" cy="425450"/>
          </a:xfrm>
        </p:spPr>
        <p:txBody>
          <a:bodyPr/>
          <a:lstStyle/>
          <a:p>
            <a:r>
              <a:rPr lang="zh-CN" altLang="en-US" dirty="0"/>
              <a:t>深入浅出双绞线</a:t>
            </a:r>
          </a:p>
        </p:txBody>
      </p:sp>
      <p:sp>
        <p:nvSpPr>
          <p:cNvPr id="35" name="文本框 34">
            <a:extLst>
              <a:ext uri="{FF2B5EF4-FFF2-40B4-BE49-F238E27FC236}">
                <a16:creationId xmlns:a16="http://schemas.microsoft.com/office/drawing/2014/main" id="{46D72A5B-F80A-4B9B-8691-A9F56A76C0AC}"/>
              </a:ext>
            </a:extLst>
          </p:cNvPr>
          <p:cNvSpPr txBox="1"/>
          <p:nvPr/>
        </p:nvSpPr>
        <p:spPr>
          <a:xfrm>
            <a:off x="2487769" y="5002615"/>
            <a:ext cx="7216462" cy="1077218"/>
          </a:xfrm>
          <a:prstGeom prst="rect">
            <a:avLst/>
          </a:prstGeom>
          <a:noFill/>
        </p:spPr>
        <p:txBody>
          <a:bodyPr wrap="square">
            <a:spAutoFit/>
          </a:bodyPr>
          <a:lstStyle/>
          <a:p>
            <a:pPr algn="ctr"/>
            <a:r>
              <a:rPr lang="zh-CN" altLang="en-US" sz="3200" dirty="0"/>
              <a:t>将头部剪平，从尾部送入插头</a:t>
            </a:r>
            <a:endParaRPr lang="en-US" altLang="zh-CN" sz="3200" dirty="0"/>
          </a:p>
          <a:p>
            <a:pPr algn="ctr"/>
            <a:r>
              <a:rPr lang="zh-CN" altLang="en-US" sz="3200" dirty="0"/>
              <a:t>用网线钳将金属片压入线皮、固定铜线</a:t>
            </a:r>
            <a:endParaRPr lang="en-US" altLang="zh-CN" sz="3200" dirty="0"/>
          </a:p>
        </p:txBody>
      </p:sp>
      <p:sp>
        <p:nvSpPr>
          <p:cNvPr id="41" name="文本框 40">
            <a:extLst>
              <a:ext uri="{FF2B5EF4-FFF2-40B4-BE49-F238E27FC236}">
                <a16:creationId xmlns:a16="http://schemas.microsoft.com/office/drawing/2014/main" id="{65DF3BA4-F1BE-4197-8F31-D403187819F5}"/>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a:t>
            </a:r>
            <a:r>
              <a:rPr lang="en-US" altLang="zh-CN" sz="1100" b="0" i="0" dirty="0">
                <a:solidFill>
                  <a:srgbClr val="202122"/>
                </a:solidFill>
                <a:effectLst/>
                <a:latin typeface="Arial" panose="020B0604020202020204" pitchFamily="34" charset="0"/>
              </a:rPr>
              <a:t>Internet.</a:t>
            </a:r>
            <a:endParaRPr lang="en-US" altLang="zh-CN" sz="1100" dirty="0"/>
          </a:p>
        </p:txBody>
      </p:sp>
      <p:pic>
        <p:nvPicPr>
          <p:cNvPr id="6" name="图片 5">
            <a:extLst>
              <a:ext uri="{FF2B5EF4-FFF2-40B4-BE49-F238E27FC236}">
                <a16:creationId xmlns:a16="http://schemas.microsoft.com/office/drawing/2014/main" id="{E1A771F1-9DA7-4BC5-ADF5-532351077C26}"/>
              </a:ext>
            </a:extLst>
          </p:cNvPr>
          <p:cNvPicPr>
            <a:picLocks noChangeAspect="1"/>
          </p:cNvPicPr>
          <p:nvPr/>
        </p:nvPicPr>
        <p:blipFill>
          <a:blip r:embed="rId2"/>
          <a:stretch>
            <a:fillRect/>
          </a:stretch>
        </p:blipFill>
        <p:spPr>
          <a:xfrm>
            <a:off x="3554412" y="998486"/>
            <a:ext cx="5083176" cy="3651412"/>
          </a:xfrm>
          <a:prstGeom prst="rect">
            <a:avLst/>
          </a:prstGeom>
        </p:spPr>
      </p:pic>
    </p:spTree>
    <p:extLst>
      <p:ext uri="{BB962C8B-B14F-4D97-AF65-F5344CB8AC3E}">
        <p14:creationId xmlns:p14="http://schemas.microsoft.com/office/powerpoint/2010/main" val="2025934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2B9450-3184-408D-AC78-611E740B1CF3}"/>
              </a:ext>
            </a:extLst>
          </p:cNvPr>
          <p:cNvSpPr>
            <a:spLocks noGrp="1"/>
          </p:cNvSpPr>
          <p:nvPr>
            <p:ph type="title"/>
          </p:nvPr>
        </p:nvSpPr>
        <p:spPr/>
        <p:txBody>
          <a:bodyPr/>
          <a:lstStyle/>
          <a:p>
            <a:r>
              <a:rPr lang="zh-CN" altLang="en-US" dirty="0"/>
              <a:t>网线制作</a:t>
            </a:r>
          </a:p>
        </p:txBody>
      </p:sp>
      <p:sp>
        <p:nvSpPr>
          <p:cNvPr id="4" name="页脚占位符 3">
            <a:extLst>
              <a:ext uri="{FF2B5EF4-FFF2-40B4-BE49-F238E27FC236}">
                <a16:creationId xmlns:a16="http://schemas.microsoft.com/office/drawing/2014/main" id="{EAF0C02D-F2E7-4BD8-9302-9134520246F4}"/>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F5991B1-4C43-4CDE-92B5-7427DED1DBA0}"/>
              </a:ext>
            </a:extLst>
          </p:cNvPr>
          <p:cNvSpPr>
            <a:spLocks noGrp="1"/>
          </p:cNvSpPr>
          <p:nvPr>
            <p:ph type="sldNum" sz="quarter" idx="13"/>
          </p:nvPr>
        </p:nvSpPr>
        <p:spPr/>
        <p:txBody>
          <a:bodyPr/>
          <a:lstStyle/>
          <a:p>
            <a:fld id="{8D562992-2BE8-4B37-BE99-62904307C777}" type="slidenum">
              <a:rPr lang="zh-CN" altLang="en-US" smtClean="0"/>
              <a:pPr/>
              <a:t>24</a:t>
            </a:fld>
            <a:endParaRPr lang="zh-CN" altLang="en-US" dirty="0"/>
          </a:p>
        </p:txBody>
      </p:sp>
      <p:sp>
        <p:nvSpPr>
          <p:cNvPr id="34" name="内容占位符 14">
            <a:extLst>
              <a:ext uri="{FF2B5EF4-FFF2-40B4-BE49-F238E27FC236}">
                <a16:creationId xmlns:a16="http://schemas.microsoft.com/office/drawing/2014/main" id="{828F8148-679F-47B2-A710-4ED076E22919}"/>
              </a:ext>
            </a:extLst>
          </p:cNvPr>
          <p:cNvSpPr>
            <a:spLocks noGrp="1"/>
          </p:cNvSpPr>
          <p:nvPr>
            <p:ph sz="quarter" idx="19"/>
          </p:nvPr>
        </p:nvSpPr>
        <p:spPr>
          <a:xfrm>
            <a:off x="3635375" y="6432550"/>
            <a:ext cx="5002213" cy="425450"/>
          </a:xfrm>
        </p:spPr>
        <p:txBody>
          <a:bodyPr/>
          <a:lstStyle/>
          <a:p>
            <a:r>
              <a:rPr lang="zh-CN" altLang="en-US" dirty="0"/>
              <a:t>深入浅出双绞线</a:t>
            </a:r>
          </a:p>
        </p:txBody>
      </p:sp>
      <p:sp>
        <p:nvSpPr>
          <p:cNvPr id="35" name="文本框 34">
            <a:extLst>
              <a:ext uri="{FF2B5EF4-FFF2-40B4-BE49-F238E27FC236}">
                <a16:creationId xmlns:a16="http://schemas.microsoft.com/office/drawing/2014/main" id="{46D72A5B-F80A-4B9B-8691-A9F56A76C0AC}"/>
              </a:ext>
            </a:extLst>
          </p:cNvPr>
          <p:cNvSpPr txBox="1"/>
          <p:nvPr/>
        </p:nvSpPr>
        <p:spPr>
          <a:xfrm>
            <a:off x="489613" y="5002615"/>
            <a:ext cx="7216462" cy="1077218"/>
          </a:xfrm>
          <a:prstGeom prst="rect">
            <a:avLst/>
          </a:prstGeom>
          <a:noFill/>
        </p:spPr>
        <p:txBody>
          <a:bodyPr wrap="square">
            <a:spAutoFit/>
          </a:bodyPr>
          <a:lstStyle/>
          <a:p>
            <a:pPr algn="ctr"/>
            <a:r>
              <a:rPr lang="zh-CN" altLang="en-US" sz="3200" dirty="0"/>
              <a:t>将网线两端安装接头</a:t>
            </a:r>
            <a:endParaRPr lang="en-US" altLang="zh-CN" sz="3200" dirty="0"/>
          </a:p>
          <a:p>
            <a:pPr algn="ctr"/>
            <a:r>
              <a:rPr lang="zh-CN" altLang="en-US" sz="3200" dirty="0"/>
              <a:t>使用网线测试仪测试网线通断</a:t>
            </a:r>
            <a:endParaRPr lang="en-US" altLang="zh-CN" sz="3200" dirty="0"/>
          </a:p>
        </p:txBody>
      </p:sp>
      <p:sp>
        <p:nvSpPr>
          <p:cNvPr id="41" name="文本框 40">
            <a:extLst>
              <a:ext uri="{FF2B5EF4-FFF2-40B4-BE49-F238E27FC236}">
                <a16:creationId xmlns:a16="http://schemas.microsoft.com/office/drawing/2014/main" id="{65DF3BA4-F1BE-4197-8F31-D403187819F5}"/>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the </a:t>
            </a:r>
            <a:r>
              <a:rPr lang="en-US" altLang="zh-CN" sz="1100" b="0" i="0" dirty="0">
                <a:solidFill>
                  <a:srgbClr val="202122"/>
                </a:solidFill>
                <a:effectLst/>
                <a:latin typeface="Arial" panose="020B0604020202020204" pitchFamily="34" charset="0"/>
              </a:rPr>
              <a:t>Internet.</a:t>
            </a:r>
            <a:endParaRPr lang="en-US" altLang="zh-CN" sz="1100" dirty="0"/>
          </a:p>
        </p:txBody>
      </p:sp>
      <p:pic>
        <p:nvPicPr>
          <p:cNvPr id="7" name="图片 6">
            <a:extLst>
              <a:ext uri="{FF2B5EF4-FFF2-40B4-BE49-F238E27FC236}">
                <a16:creationId xmlns:a16="http://schemas.microsoft.com/office/drawing/2014/main" id="{162EEEC1-27F3-4BBF-9759-2F46B50F1555}"/>
              </a:ext>
            </a:extLst>
          </p:cNvPr>
          <p:cNvPicPr>
            <a:picLocks noChangeAspect="1"/>
          </p:cNvPicPr>
          <p:nvPr/>
        </p:nvPicPr>
        <p:blipFill>
          <a:blip r:embed="rId2"/>
          <a:stretch>
            <a:fillRect/>
          </a:stretch>
        </p:blipFill>
        <p:spPr>
          <a:xfrm>
            <a:off x="1083461" y="1211637"/>
            <a:ext cx="6028766" cy="3614620"/>
          </a:xfrm>
          <a:prstGeom prst="rect">
            <a:avLst/>
          </a:prstGeom>
        </p:spPr>
      </p:pic>
      <p:pic>
        <p:nvPicPr>
          <p:cNvPr id="9" name="图片 8">
            <a:extLst>
              <a:ext uri="{FF2B5EF4-FFF2-40B4-BE49-F238E27FC236}">
                <a16:creationId xmlns:a16="http://schemas.microsoft.com/office/drawing/2014/main" id="{554EC24E-5B6E-44FB-B37B-37739FAB642F}"/>
              </a:ext>
            </a:extLst>
          </p:cNvPr>
          <p:cNvPicPr>
            <a:picLocks noChangeAspect="1"/>
          </p:cNvPicPr>
          <p:nvPr/>
        </p:nvPicPr>
        <p:blipFill>
          <a:blip r:embed="rId3"/>
          <a:stretch>
            <a:fillRect/>
          </a:stretch>
        </p:blipFill>
        <p:spPr>
          <a:xfrm>
            <a:off x="8352866" y="2610394"/>
            <a:ext cx="3502959" cy="3502959"/>
          </a:xfrm>
          <a:prstGeom prst="rect">
            <a:avLst/>
          </a:prstGeom>
        </p:spPr>
      </p:pic>
      <p:graphicFrame>
        <p:nvGraphicFramePr>
          <p:cNvPr id="10" name="表格 10">
            <a:extLst>
              <a:ext uri="{FF2B5EF4-FFF2-40B4-BE49-F238E27FC236}">
                <a16:creationId xmlns:a16="http://schemas.microsoft.com/office/drawing/2014/main" id="{16175C5A-4B98-43D0-9EF1-ABB6DDC0056F}"/>
              </a:ext>
            </a:extLst>
          </p:cNvPr>
          <p:cNvGraphicFramePr>
            <a:graphicFrameLocks noGrp="1"/>
          </p:cNvGraphicFramePr>
          <p:nvPr>
            <p:extLst>
              <p:ext uri="{D42A27DB-BD31-4B8C-83A1-F6EECF244321}">
                <p14:modId xmlns:p14="http://schemas.microsoft.com/office/powerpoint/2010/main" val="2534662169"/>
              </p:ext>
            </p:extLst>
          </p:nvPr>
        </p:nvGraphicFramePr>
        <p:xfrm>
          <a:off x="7706075" y="1166667"/>
          <a:ext cx="3744096" cy="1463040"/>
        </p:xfrm>
        <a:graphic>
          <a:graphicData uri="http://schemas.openxmlformats.org/drawingml/2006/table">
            <a:tbl>
              <a:tblPr firstRow="1" bandRow="1">
                <a:tableStyleId>{5C22544A-7EE6-4342-B048-85BDC9FD1C3A}</a:tableStyleId>
              </a:tblPr>
              <a:tblGrid>
                <a:gridCol w="1248032">
                  <a:extLst>
                    <a:ext uri="{9D8B030D-6E8A-4147-A177-3AD203B41FA5}">
                      <a16:colId xmlns:a16="http://schemas.microsoft.com/office/drawing/2014/main" val="471696591"/>
                    </a:ext>
                  </a:extLst>
                </a:gridCol>
                <a:gridCol w="1248032">
                  <a:extLst>
                    <a:ext uri="{9D8B030D-6E8A-4147-A177-3AD203B41FA5}">
                      <a16:colId xmlns:a16="http://schemas.microsoft.com/office/drawing/2014/main" val="3535367806"/>
                    </a:ext>
                  </a:extLst>
                </a:gridCol>
                <a:gridCol w="1248032">
                  <a:extLst>
                    <a:ext uri="{9D8B030D-6E8A-4147-A177-3AD203B41FA5}">
                      <a16:colId xmlns:a16="http://schemas.microsoft.com/office/drawing/2014/main" val="2937805774"/>
                    </a:ext>
                  </a:extLst>
                </a:gridCol>
              </a:tblGrid>
              <a:tr h="341017">
                <a:tc>
                  <a:txBody>
                    <a:bodyPr/>
                    <a:lstStyle/>
                    <a:p>
                      <a:pPr algn="ctr"/>
                      <a:r>
                        <a:rPr lang="zh-CN" altLang="en-US" dirty="0"/>
                        <a:t>端口</a:t>
                      </a:r>
                    </a:p>
                  </a:txBody>
                  <a:tcPr anchor="ctr"/>
                </a:tc>
                <a:tc>
                  <a:txBody>
                    <a:bodyPr/>
                    <a:lstStyle/>
                    <a:p>
                      <a:pPr algn="ctr"/>
                      <a:r>
                        <a:rPr lang="zh-CN" altLang="en-US" dirty="0"/>
                        <a:t>端口 </a:t>
                      </a:r>
                      <a:r>
                        <a:rPr lang="en-US" altLang="zh-CN" dirty="0"/>
                        <a:t>1</a:t>
                      </a:r>
                      <a:endParaRPr lang="zh-CN" altLang="en-US" dirty="0"/>
                    </a:p>
                  </a:txBody>
                  <a:tcPr anchor="ctr"/>
                </a:tc>
                <a:tc>
                  <a:txBody>
                    <a:bodyPr/>
                    <a:lstStyle/>
                    <a:p>
                      <a:pPr algn="ctr"/>
                      <a:r>
                        <a:rPr lang="zh-CN" altLang="en-US" dirty="0"/>
                        <a:t>端口 </a:t>
                      </a:r>
                      <a:r>
                        <a:rPr lang="en-US" altLang="zh-CN" dirty="0"/>
                        <a:t>2</a:t>
                      </a:r>
                      <a:endParaRPr lang="zh-CN" altLang="en-US" dirty="0"/>
                    </a:p>
                  </a:txBody>
                  <a:tcPr anchor="ctr"/>
                </a:tc>
                <a:extLst>
                  <a:ext uri="{0D108BD9-81ED-4DB2-BD59-A6C34878D82A}">
                    <a16:rowId xmlns:a16="http://schemas.microsoft.com/office/drawing/2014/main" val="1861530271"/>
                  </a:ext>
                </a:extLst>
              </a:tr>
              <a:tr h="341017">
                <a:tc>
                  <a:txBody>
                    <a:bodyPr/>
                    <a:lstStyle/>
                    <a:p>
                      <a:pPr algn="ctr"/>
                      <a:r>
                        <a:rPr lang="zh-CN" altLang="en-US" dirty="0"/>
                        <a:t>交叉</a:t>
                      </a:r>
                    </a:p>
                  </a:txBody>
                  <a:tcPr anchor="ctr"/>
                </a:tc>
                <a:tc>
                  <a:txBody>
                    <a:bodyPr/>
                    <a:lstStyle/>
                    <a:p>
                      <a:pPr algn="ctr"/>
                      <a:r>
                        <a:rPr lang="en-US" altLang="zh-CN" dirty="0"/>
                        <a:t>T568</a:t>
                      </a:r>
                      <a:r>
                        <a:rPr lang="en-US" altLang="zh-CN" b="1" dirty="0"/>
                        <a:t>A</a:t>
                      </a:r>
                      <a:endParaRPr lang="zh-CN" altLang="en-US" b="1" dirty="0"/>
                    </a:p>
                  </a:txBody>
                  <a:tcPr anchor="ctr"/>
                </a:tc>
                <a:tc>
                  <a:txBody>
                    <a:bodyPr/>
                    <a:lstStyle/>
                    <a:p>
                      <a:pPr algn="ctr"/>
                      <a:r>
                        <a:rPr lang="en-US" altLang="zh-CN" dirty="0"/>
                        <a:t>T568</a:t>
                      </a:r>
                      <a:r>
                        <a:rPr lang="en-US" altLang="zh-CN" b="1" dirty="0"/>
                        <a:t>B</a:t>
                      </a:r>
                      <a:endParaRPr lang="zh-CN" altLang="en-US" b="1" dirty="0"/>
                    </a:p>
                  </a:txBody>
                  <a:tcPr anchor="ctr"/>
                </a:tc>
                <a:extLst>
                  <a:ext uri="{0D108BD9-81ED-4DB2-BD59-A6C34878D82A}">
                    <a16:rowId xmlns:a16="http://schemas.microsoft.com/office/drawing/2014/main" val="2112704556"/>
                  </a:ext>
                </a:extLst>
              </a:tr>
              <a:tr h="341017">
                <a:tc>
                  <a:txBody>
                    <a:bodyPr/>
                    <a:lstStyle/>
                    <a:p>
                      <a:pPr algn="ctr"/>
                      <a:r>
                        <a:rPr lang="zh-CN" altLang="en-US" dirty="0"/>
                        <a:t>直通</a:t>
                      </a:r>
                    </a:p>
                  </a:txBody>
                  <a:tcPr anchor="ctr"/>
                </a:tc>
                <a:tc>
                  <a:txBody>
                    <a:bodyPr/>
                    <a:lstStyle/>
                    <a:p>
                      <a:pPr algn="ctr"/>
                      <a:r>
                        <a:rPr lang="en-US" altLang="zh-CN" dirty="0"/>
                        <a:t>T568</a:t>
                      </a:r>
                      <a:r>
                        <a:rPr lang="en-US" altLang="zh-CN" b="1" dirty="0"/>
                        <a:t>A</a:t>
                      </a:r>
                      <a:endParaRPr lang="zh-CN" altLang="en-US" b="1" dirty="0"/>
                    </a:p>
                  </a:txBody>
                  <a:tcPr anchor="ctr"/>
                </a:tc>
                <a:tc>
                  <a:txBody>
                    <a:bodyPr/>
                    <a:lstStyle/>
                    <a:p>
                      <a:pPr algn="ctr"/>
                      <a:r>
                        <a:rPr lang="en-US" altLang="zh-CN" dirty="0"/>
                        <a:t>T568</a:t>
                      </a:r>
                      <a:r>
                        <a:rPr lang="en-US" altLang="zh-CN" b="1" dirty="0"/>
                        <a:t>A</a:t>
                      </a:r>
                      <a:endParaRPr lang="zh-CN" altLang="en-US" b="1" dirty="0"/>
                    </a:p>
                  </a:txBody>
                  <a:tcPr anchor="ctr"/>
                </a:tc>
                <a:extLst>
                  <a:ext uri="{0D108BD9-81ED-4DB2-BD59-A6C34878D82A}">
                    <a16:rowId xmlns:a16="http://schemas.microsoft.com/office/drawing/2014/main" val="1793294046"/>
                  </a:ext>
                </a:extLst>
              </a:tr>
              <a:tr h="341017">
                <a:tc>
                  <a:txBody>
                    <a:bodyPr/>
                    <a:lstStyle/>
                    <a:p>
                      <a:pPr algn="ctr"/>
                      <a:r>
                        <a:rPr lang="zh-CN" altLang="en-US" dirty="0"/>
                        <a:t>直通</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T568</a:t>
                      </a:r>
                      <a:r>
                        <a:rPr lang="en-US" altLang="zh-CN" b="1" dirty="0"/>
                        <a:t>B</a:t>
                      </a:r>
                      <a:endParaRPr lang="zh-CN" altLang="en-US"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T568</a:t>
                      </a:r>
                      <a:r>
                        <a:rPr lang="en-US" altLang="zh-CN" b="1" dirty="0"/>
                        <a:t>B</a:t>
                      </a:r>
                      <a:endParaRPr lang="zh-CN" altLang="en-US" b="1" dirty="0"/>
                    </a:p>
                  </a:txBody>
                  <a:tcPr anchor="ctr"/>
                </a:tc>
                <a:extLst>
                  <a:ext uri="{0D108BD9-81ED-4DB2-BD59-A6C34878D82A}">
                    <a16:rowId xmlns:a16="http://schemas.microsoft.com/office/drawing/2014/main" val="3537115058"/>
                  </a:ext>
                </a:extLst>
              </a:tr>
            </a:tbl>
          </a:graphicData>
        </a:graphic>
      </p:graphicFrame>
    </p:spTree>
    <p:extLst>
      <p:ext uri="{BB962C8B-B14F-4D97-AF65-F5344CB8AC3E}">
        <p14:creationId xmlns:p14="http://schemas.microsoft.com/office/powerpoint/2010/main" val="1496118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CF2751D-8C1F-4FE6-B11A-330775BC6074}"/>
              </a:ext>
            </a:extLst>
          </p:cNvPr>
          <p:cNvSpPr>
            <a:spLocks noGrp="1"/>
          </p:cNvSpPr>
          <p:nvPr>
            <p:ph idx="1"/>
          </p:nvPr>
        </p:nvSpPr>
        <p:spPr/>
        <p:txBody>
          <a:bodyPr/>
          <a:lstStyle/>
          <a:p>
            <a:pPr marL="0" indent="0" algn="ctr">
              <a:buNone/>
            </a:pPr>
            <a:r>
              <a:rPr lang="zh-CN" altLang="en-US" sz="4800" dirty="0"/>
              <a:t>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视频</a:t>
            </a:r>
          </a:p>
        </p:txBody>
      </p:sp>
      <p:sp>
        <p:nvSpPr>
          <p:cNvPr id="3" name="标题 2">
            <a:extLst>
              <a:ext uri="{FF2B5EF4-FFF2-40B4-BE49-F238E27FC236}">
                <a16:creationId xmlns:a16="http://schemas.microsoft.com/office/drawing/2014/main" id="{2E18E2E0-3F01-4EEC-AC64-314ABA73EB88}"/>
              </a:ext>
            </a:extLst>
          </p:cNvPr>
          <p:cNvSpPr>
            <a:spLocks noGrp="1"/>
          </p:cNvSpPr>
          <p:nvPr>
            <p:ph type="title"/>
          </p:nvPr>
        </p:nvSpPr>
        <p:spPr/>
        <p:txBody>
          <a:bodyPr/>
          <a:lstStyle/>
          <a:p>
            <a:r>
              <a:rPr lang="en-US" altLang="zh-CN" dirty="0"/>
              <a:t>Talking is cheap, show me the vids</a:t>
            </a:r>
            <a:endParaRPr lang="zh-CN" altLang="en-US" dirty="0"/>
          </a:p>
        </p:txBody>
      </p:sp>
      <p:sp>
        <p:nvSpPr>
          <p:cNvPr id="4" name="页脚占位符 3">
            <a:extLst>
              <a:ext uri="{FF2B5EF4-FFF2-40B4-BE49-F238E27FC236}">
                <a16:creationId xmlns:a16="http://schemas.microsoft.com/office/drawing/2014/main" id="{13DF0958-40BC-4678-874B-C877532061C5}"/>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BE9DD5B4-5B09-4730-8EB3-3499DD45E55C}"/>
              </a:ext>
            </a:extLst>
          </p:cNvPr>
          <p:cNvSpPr>
            <a:spLocks noGrp="1"/>
          </p:cNvSpPr>
          <p:nvPr>
            <p:ph type="sldNum" sz="quarter" idx="13"/>
          </p:nvPr>
        </p:nvSpPr>
        <p:spPr/>
        <p:txBody>
          <a:bodyPr/>
          <a:lstStyle/>
          <a:p>
            <a:fld id="{8D562992-2BE8-4B37-BE99-62904307C777}" type="slidenum">
              <a:rPr lang="zh-CN" altLang="en-US" smtClean="0"/>
              <a:pPr/>
              <a:t>25</a:t>
            </a:fld>
            <a:endParaRPr lang="zh-CN" altLang="en-US" dirty="0"/>
          </a:p>
        </p:txBody>
      </p:sp>
      <p:sp>
        <p:nvSpPr>
          <p:cNvPr id="6" name="内容占位符 5">
            <a:extLst>
              <a:ext uri="{FF2B5EF4-FFF2-40B4-BE49-F238E27FC236}">
                <a16:creationId xmlns:a16="http://schemas.microsoft.com/office/drawing/2014/main" id="{F3B7DEA5-D9D5-4788-8224-875BAC4FA6DB}"/>
              </a:ext>
            </a:extLst>
          </p:cNvPr>
          <p:cNvSpPr>
            <a:spLocks noGrp="1"/>
          </p:cNvSpPr>
          <p:nvPr>
            <p:ph sz="quarter" idx="19"/>
          </p:nvPr>
        </p:nvSpPr>
        <p:spPr/>
        <p:txBody>
          <a:bodyPr/>
          <a:lstStyle/>
          <a:p>
            <a:r>
              <a:rPr lang="zh-CN" altLang="en-US" dirty="0"/>
              <a:t>深入浅出双绞线</a:t>
            </a:r>
          </a:p>
        </p:txBody>
      </p:sp>
    </p:spTree>
    <p:extLst>
      <p:ext uri="{BB962C8B-B14F-4D97-AF65-F5344CB8AC3E}">
        <p14:creationId xmlns:p14="http://schemas.microsoft.com/office/powerpoint/2010/main" val="2526377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16E736E-7800-4CD8-AB4A-E39DDAA5B2F5}"/>
              </a:ext>
            </a:extLst>
          </p:cNvPr>
          <p:cNvSpPr>
            <a:spLocks noGrp="1"/>
          </p:cNvSpPr>
          <p:nvPr>
            <p:ph type="ctrTitle"/>
          </p:nvPr>
        </p:nvSpPr>
        <p:spPr/>
        <p:txBody>
          <a:bodyPr>
            <a:normAutofit/>
          </a:bodyPr>
          <a:lstStyle/>
          <a:p>
            <a:r>
              <a:rPr lang="zh-CN" altLang="en-US" dirty="0"/>
              <a:t>深入浅出双绞线</a:t>
            </a:r>
            <a:br>
              <a:rPr lang="en-US" altLang="zh-CN" dirty="0"/>
            </a:br>
            <a:r>
              <a:rPr lang="en-US" altLang="zh-CN" sz="3200" dirty="0"/>
              <a:t>Head First Twisted-Pair Cabling</a:t>
            </a:r>
            <a:endParaRPr lang="zh-CN" altLang="en-US" dirty="0"/>
          </a:p>
        </p:txBody>
      </p:sp>
      <p:sp>
        <p:nvSpPr>
          <p:cNvPr id="5" name="文本占位符 4">
            <a:extLst>
              <a:ext uri="{FF2B5EF4-FFF2-40B4-BE49-F238E27FC236}">
                <a16:creationId xmlns:a16="http://schemas.microsoft.com/office/drawing/2014/main" id="{738D879C-49AB-45F4-A2C5-A8CBE596A516}"/>
              </a:ext>
            </a:extLst>
          </p:cNvPr>
          <p:cNvSpPr>
            <a:spLocks noGrp="1"/>
          </p:cNvSpPr>
          <p:nvPr>
            <p:ph type="body" sz="quarter" idx="14"/>
          </p:nvPr>
        </p:nvSpPr>
        <p:spPr/>
        <p:txBody>
          <a:bodyPr/>
          <a:lstStyle/>
          <a:p>
            <a:r>
              <a:rPr lang="en-US" altLang="zh-CN" dirty="0"/>
              <a:t>SNS </a:t>
            </a:r>
            <a:r>
              <a:rPr lang="zh-CN" altLang="en-US" dirty="0"/>
              <a:t>技术沙龙 </a:t>
            </a:r>
            <a:r>
              <a:rPr lang="en-US" altLang="zh-CN" dirty="0"/>
              <a:t>#1</a:t>
            </a:r>
            <a:endParaRPr lang="zh-CN" altLang="en-US" dirty="0"/>
          </a:p>
        </p:txBody>
      </p:sp>
      <p:sp>
        <p:nvSpPr>
          <p:cNvPr id="6" name="文本占位符 5">
            <a:extLst>
              <a:ext uri="{FF2B5EF4-FFF2-40B4-BE49-F238E27FC236}">
                <a16:creationId xmlns:a16="http://schemas.microsoft.com/office/drawing/2014/main" id="{8B8DB60E-333C-49CB-A2FD-5974419586E2}"/>
              </a:ext>
            </a:extLst>
          </p:cNvPr>
          <p:cNvSpPr>
            <a:spLocks noGrp="1"/>
          </p:cNvSpPr>
          <p:nvPr>
            <p:ph type="body" sz="quarter" idx="15"/>
          </p:nvPr>
        </p:nvSpPr>
        <p:spPr/>
        <p:txBody>
          <a:bodyPr/>
          <a:lstStyle/>
          <a:p>
            <a:r>
              <a:rPr lang="zh-CN" altLang="en-US" dirty="0"/>
              <a:t>王芝权 李宇飏</a:t>
            </a:r>
          </a:p>
        </p:txBody>
      </p:sp>
      <p:sp>
        <p:nvSpPr>
          <p:cNvPr id="7" name="文本占位符 6">
            <a:extLst>
              <a:ext uri="{FF2B5EF4-FFF2-40B4-BE49-F238E27FC236}">
                <a16:creationId xmlns:a16="http://schemas.microsoft.com/office/drawing/2014/main" id="{42155D82-634A-4245-B0B1-22CE4E8E6AFF}"/>
              </a:ext>
            </a:extLst>
          </p:cNvPr>
          <p:cNvSpPr>
            <a:spLocks noGrp="1"/>
          </p:cNvSpPr>
          <p:nvPr>
            <p:ph type="body" sz="quarter" idx="16"/>
          </p:nvPr>
        </p:nvSpPr>
        <p:spPr/>
        <p:txBody>
          <a:bodyPr/>
          <a:lstStyle/>
          <a:p>
            <a:r>
              <a:rPr lang="en-US" altLang="zh-CN" dirty="0"/>
              <a:t>2021 · 09</a:t>
            </a:r>
            <a:endParaRPr lang="zh-CN" altLang="en-US" dirty="0"/>
          </a:p>
        </p:txBody>
      </p:sp>
      <p:sp>
        <p:nvSpPr>
          <p:cNvPr id="8" name="文本占位符 7">
            <a:extLst>
              <a:ext uri="{FF2B5EF4-FFF2-40B4-BE49-F238E27FC236}">
                <a16:creationId xmlns:a16="http://schemas.microsoft.com/office/drawing/2014/main" id="{F8514BDA-B270-4440-B984-373B2CEFAAC7}"/>
              </a:ext>
            </a:extLst>
          </p:cNvPr>
          <p:cNvSpPr>
            <a:spLocks noGrp="1"/>
          </p:cNvSpPr>
          <p:nvPr>
            <p:ph type="body" sz="quarter" idx="17"/>
          </p:nvPr>
        </p:nvSpPr>
        <p:spPr/>
        <p:txBody>
          <a:bodyPr/>
          <a:lstStyle/>
          <a:p>
            <a:r>
              <a:rPr lang="en-US" altLang="zh-CN" dirty="0"/>
              <a:t>SNS </a:t>
            </a:r>
            <a:r>
              <a:rPr lang="zh-CN" altLang="en-US" dirty="0"/>
              <a:t>技术组</a:t>
            </a:r>
          </a:p>
        </p:txBody>
      </p:sp>
      <p:sp>
        <p:nvSpPr>
          <p:cNvPr id="9" name="文本占位符 8">
            <a:extLst>
              <a:ext uri="{FF2B5EF4-FFF2-40B4-BE49-F238E27FC236}">
                <a16:creationId xmlns:a16="http://schemas.microsoft.com/office/drawing/2014/main" id="{0070343E-2E8D-484F-B72C-4A1EA4FA406C}"/>
              </a:ext>
            </a:extLst>
          </p:cNvPr>
          <p:cNvSpPr>
            <a:spLocks noGrp="1"/>
          </p:cNvSpPr>
          <p:nvPr>
            <p:ph type="body" sz="quarter" idx="18"/>
          </p:nvPr>
        </p:nvSpPr>
        <p:spPr/>
        <p:txBody>
          <a:bodyPr/>
          <a:lstStyle/>
          <a:p>
            <a:r>
              <a:rPr lang="en-US" altLang="zh-CN" dirty="0"/>
              <a:t>SNS TechTalk #1</a:t>
            </a:r>
            <a:endParaRPr lang="zh-CN" altLang="en-US" dirty="0"/>
          </a:p>
        </p:txBody>
      </p:sp>
      <p:sp>
        <p:nvSpPr>
          <p:cNvPr id="2" name="页脚占位符 1">
            <a:extLst>
              <a:ext uri="{FF2B5EF4-FFF2-40B4-BE49-F238E27FC236}">
                <a16:creationId xmlns:a16="http://schemas.microsoft.com/office/drawing/2014/main" id="{414459E9-670B-490D-BA11-94915F5A8050}"/>
              </a:ext>
            </a:extLst>
          </p:cNvPr>
          <p:cNvSpPr>
            <a:spLocks noGrp="1"/>
          </p:cNvSpPr>
          <p:nvPr>
            <p:ph type="ftr" sz="quarter" idx="1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Sarasa Gothic TC"/>
                <a:ea typeface="Sarasa Gothic TC"/>
                <a:cs typeface="+mn-cs"/>
              </a:rPr>
              <a:t>学生网服 </a:t>
            </a:r>
            <a:r>
              <a:rPr kumimoji="0" lang="en-US" altLang="zh-CN" sz="1400" b="0" i="0" u="none" strike="noStrike" kern="1200" cap="none" spc="0" normalizeH="0" baseline="0" noProof="0">
                <a:ln>
                  <a:noFill/>
                </a:ln>
                <a:solidFill>
                  <a:prstClr val="white"/>
                </a:solidFill>
                <a:effectLst/>
                <a:uLnTx/>
                <a:uFillTx/>
                <a:latin typeface="Sarasa Gothic TC"/>
                <a:ea typeface="Sarasa Gothic TC"/>
                <a:cs typeface="+mn-cs"/>
              </a:rPr>
              <a:t>SNS © 2021</a:t>
            </a:r>
            <a:endParaRPr kumimoji="0" lang="zh-CN" altLang="en-US" sz="1400" b="0" i="0" u="none" strike="noStrike" kern="1200" cap="none" spc="0" normalizeH="0" baseline="0" noProof="0" dirty="0">
              <a:ln>
                <a:noFill/>
              </a:ln>
              <a:solidFill>
                <a:prstClr val="white"/>
              </a:solidFill>
              <a:effectLst/>
              <a:uLnTx/>
              <a:uFillTx/>
              <a:latin typeface="Sarasa Gothic TC"/>
              <a:ea typeface="Sarasa Gothic TC"/>
              <a:cs typeface="+mn-cs"/>
            </a:endParaRPr>
          </a:p>
        </p:txBody>
      </p:sp>
      <p:sp>
        <p:nvSpPr>
          <p:cNvPr id="3" name="灯片编号占位符 2">
            <a:extLst>
              <a:ext uri="{FF2B5EF4-FFF2-40B4-BE49-F238E27FC236}">
                <a16:creationId xmlns:a16="http://schemas.microsoft.com/office/drawing/2014/main" id="{0F550C80-CD12-453C-A542-1EDA12B3C711}"/>
              </a:ext>
            </a:extLst>
          </p:cNvPr>
          <p:cNvSpPr>
            <a:spLocks noGrp="1"/>
          </p:cNvSpPr>
          <p:nvPr>
            <p:ph type="sldNum" sz="quarter" idx="13"/>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562992-2BE8-4B37-BE99-62904307C777}" type="slidenum">
              <a:rPr kumimoji="0" lang="zh-CN" altLang="en-US" sz="1400" b="0" i="0" u="none" strike="noStrike" kern="1200" cap="none" spc="0" normalizeH="0" baseline="0" noProof="0" smtClean="0">
                <a:ln>
                  <a:noFill/>
                </a:ln>
                <a:solidFill>
                  <a:prstClr val="white"/>
                </a:solidFill>
                <a:effectLst/>
                <a:uLnTx/>
                <a:uFillTx/>
                <a:latin typeface="Sarasa Gothic TC"/>
                <a:ea typeface="Sarasa Gothic TC"/>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400" b="0" i="0" u="none" strike="noStrike" kern="1200" cap="none" spc="0" normalizeH="0" baseline="0" noProof="0" dirty="0">
              <a:ln>
                <a:noFill/>
              </a:ln>
              <a:solidFill>
                <a:prstClr val="white"/>
              </a:solidFill>
              <a:effectLst/>
              <a:uLnTx/>
              <a:uFillTx/>
              <a:latin typeface="Sarasa Gothic TC"/>
              <a:ea typeface="Sarasa Gothic TC"/>
              <a:cs typeface="+mn-cs"/>
            </a:endParaRPr>
          </a:p>
        </p:txBody>
      </p:sp>
      <p:sp>
        <p:nvSpPr>
          <p:cNvPr id="10" name="内容占位符 9">
            <a:extLst>
              <a:ext uri="{FF2B5EF4-FFF2-40B4-BE49-F238E27FC236}">
                <a16:creationId xmlns:a16="http://schemas.microsoft.com/office/drawing/2014/main" id="{C1E191F8-B4C9-40D6-A39F-B606B195634E}"/>
              </a:ext>
            </a:extLst>
          </p:cNvPr>
          <p:cNvSpPr>
            <a:spLocks noGrp="1"/>
          </p:cNvSpPr>
          <p:nvPr>
            <p:ph sz="quarter" idx="19"/>
          </p:nvPr>
        </p:nvSpPr>
        <p:spPr>
          <a:prstGeom prst="rect">
            <a:avLst/>
          </a:prstGeom>
        </p:spPr>
        <p:txBody>
          <a:bodyPr/>
          <a:lstStyle/>
          <a:p>
            <a:r>
              <a:rPr lang="zh-CN" altLang="en-US" dirty="0"/>
              <a:t>深入浅出双绞线</a:t>
            </a:r>
          </a:p>
        </p:txBody>
      </p:sp>
    </p:spTree>
    <p:extLst>
      <p:ext uri="{BB962C8B-B14F-4D97-AF65-F5344CB8AC3E}">
        <p14:creationId xmlns:p14="http://schemas.microsoft.com/office/powerpoint/2010/main" val="1150189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D57ABF2-EA74-431A-97FA-785A05F75765}"/>
              </a:ext>
            </a:extLst>
          </p:cNvPr>
          <p:cNvSpPr>
            <a:spLocks noGrp="1"/>
          </p:cNvSpPr>
          <p:nvPr>
            <p:ph type="title"/>
          </p:nvPr>
        </p:nvSpPr>
        <p:spPr/>
        <p:txBody>
          <a:bodyPr/>
          <a:lstStyle/>
          <a:p>
            <a:r>
              <a:rPr lang="zh-CN" altLang="en-US" dirty="0"/>
              <a:t>常见的 </a:t>
            </a:r>
            <a:r>
              <a:rPr lang="en-US" altLang="zh-CN" dirty="0"/>
              <a:t>3 </a:t>
            </a:r>
            <a:r>
              <a:rPr lang="zh-CN" altLang="en-US" dirty="0"/>
              <a:t>种网络线缆</a:t>
            </a:r>
          </a:p>
        </p:txBody>
      </p:sp>
      <p:sp>
        <p:nvSpPr>
          <p:cNvPr id="4" name="页脚占位符 3">
            <a:extLst>
              <a:ext uri="{FF2B5EF4-FFF2-40B4-BE49-F238E27FC236}">
                <a16:creationId xmlns:a16="http://schemas.microsoft.com/office/drawing/2014/main" id="{83E7A873-955D-4FD2-8E86-F2B8F23101D1}"/>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F74CCD02-EA38-4236-BCBE-9EEE072C33E3}"/>
              </a:ext>
            </a:extLst>
          </p:cNvPr>
          <p:cNvSpPr>
            <a:spLocks noGrp="1"/>
          </p:cNvSpPr>
          <p:nvPr>
            <p:ph type="sldNum" sz="quarter" idx="13"/>
          </p:nvPr>
        </p:nvSpPr>
        <p:spPr>
          <a:prstGeom prst="rect">
            <a:avLst/>
          </a:prstGeom>
        </p:spPr>
        <p:txBody>
          <a:bodyPr/>
          <a:lstStyle/>
          <a:p>
            <a:fld id="{8D562992-2BE8-4B37-BE99-62904307C777}" type="slidenum">
              <a:rPr lang="zh-CN" altLang="en-US" smtClean="0"/>
              <a:pPr/>
              <a:t>3</a:t>
            </a:fld>
            <a:endParaRPr lang="zh-CN" altLang="en-US" dirty="0"/>
          </a:p>
        </p:txBody>
      </p:sp>
      <p:sp>
        <p:nvSpPr>
          <p:cNvPr id="18" name="内容占位符 17">
            <a:extLst>
              <a:ext uri="{FF2B5EF4-FFF2-40B4-BE49-F238E27FC236}">
                <a16:creationId xmlns:a16="http://schemas.microsoft.com/office/drawing/2014/main" id="{015E7691-D786-4B3D-B0B3-2E47034BA1FA}"/>
              </a:ext>
            </a:extLst>
          </p:cNvPr>
          <p:cNvSpPr>
            <a:spLocks noGrp="1"/>
          </p:cNvSpPr>
          <p:nvPr>
            <p:ph sz="quarter" idx="19"/>
          </p:nvPr>
        </p:nvSpPr>
        <p:spPr/>
        <p:txBody>
          <a:bodyPr/>
          <a:lstStyle/>
          <a:p>
            <a:r>
              <a:rPr lang="zh-CN" altLang="en-US" dirty="0"/>
              <a:t>深入浅出双绞线</a:t>
            </a:r>
          </a:p>
        </p:txBody>
      </p:sp>
      <p:pic>
        <p:nvPicPr>
          <p:cNvPr id="7" name="图片 6">
            <a:extLst>
              <a:ext uri="{FF2B5EF4-FFF2-40B4-BE49-F238E27FC236}">
                <a16:creationId xmlns:a16="http://schemas.microsoft.com/office/drawing/2014/main" id="{9107649C-4640-4FF5-9D10-5B74063065C5}"/>
              </a:ext>
            </a:extLst>
          </p:cNvPr>
          <p:cNvPicPr>
            <a:picLocks noChangeAspect="1"/>
          </p:cNvPicPr>
          <p:nvPr/>
        </p:nvPicPr>
        <p:blipFill>
          <a:blip r:embed="rId3"/>
          <a:stretch>
            <a:fillRect/>
          </a:stretch>
        </p:blipFill>
        <p:spPr>
          <a:xfrm>
            <a:off x="4836551" y="1214488"/>
            <a:ext cx="2270704" cy="1852246"/>
          </a:xfrm>
          <a:prstGeom prst="rect">
            <a:avLst/>
          </a:prstGeom>
        </p:spPr>
      </p:pic>
      <p:sp>
        <p:nvSpPr>
          <p:cNvPr id="9" name="文本框 8">
            <a:extLst>
              <a:ext uri="{FF2B5EF4-FFF2-40B4-BE49-F238E27FC236}">
                <a16:creationId xmlns:a16="http://schemas.microsoft.com/office/drawing/2014/main" id="{03384F0F-77D2-4A46-94A3-B153B407A3D5}"/>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Wiki Media Common, Stack Exchange and Super User by CC.</a:t>
            </a:r>
          </a:p>
        </p:txBody>
      </p:sp>
      <p:pic>
        <p:nvPicPr>
          <p:cNvPr id="10" name="图片 9">
            <a:extLst>
              <a:ext uri="{FF2B5EF4-FFF2-40B4-BE49-F238E27FC236}">
                <a16:creationId xmlns:a16="http://schemas.microsoft.com/office/drawing/2014/main" id="{EB7CBAA3-0D3F-44CB-B3FF-892F00268983}"/>
              </a:ext>
            </a:extLst>
          </p:cNvPr>
          <p:cNvPicPr>
            <a:picLocks noChangeAspect="1"/>
          </p:cNvPicPr>
          <p:nvPr/>
        </p:nvPicPr>
        <p:blipFill>
          <a:blip r:embed="rId4"/>
          <a:stretch>
            <a:fillRect/>
          </a:stretch>
        </p:blipFill>
        <p:spPr>
          <a:xfrm>
            <a:off x="489613" y="2090540"/>
            <a:ext cx="3925633" cy="1511813"/>
          </a:xfrm>
          <a:prstGeom prst="rect">
            <a:avLst/>
          </a:prstGeom>
        </p:spPr>
      </p:pic>
      <p:sp>
        <p:nvSpPr>
          <p:cNvPr id="13" name="文本框 12">
            <a:extLst>
              <a:ext uri="{FF2B5EF4-FFF2-40B4-BE49-F238E27FC236}">
                <a16:creationId xmlns:a16="http://schemas.microsoft.com/office/drawing/2014/main" id="{40DA39B9-2D6B-41C6-A1CF-B9FC5985FF37}"/>
              </a:ext>
            </a:extLst>
          </p:cNvPr>
          <p:cNvSpPr txBox="1"/>
          <p:nvPr/>
        </p:nvSpPr>
        <p:spPr>
          <a:xfrm>
            <a:off x="1164226" y="4985697"/>
            <a:ext cx="2721973" cy="707886"/>
          </a:xfrm>
          <a:prstGeom prst="rect">
            <a:avLst/>
          </a:prstGeom>
          <a:noFill/>
        </p:spPr>
        <p:txBody>
          <a:bodyPr wrap="square">
            <a:spAutoFit/>
          </a:bodyPr>
          <a:lstStyle/>
          <a:p>
            <a:pPr algn="ctr"/>
            <a:r>
              <a:rPr lang="zh-CN" altLang="en-US" sz="2400" b="1" i="0" dirty="0">
                <a:solidFill>
                  <a:srgbClr val="202122"/>
                </a:solidFill>
                <a:effectLst/>
                <a:latin typeface="+mn-ea"/>
              </a:rPr>
              <a:t>同轴线缆</a:t>
            </a:r>
            <a:endParaRPr lang="en-US" altLang="zh-CN" sz="2400" b="1" i="0" dirty="0">
              <a:solidFill>
                <a:srgbClr val="202122"/>
              </a:solidFill>
              <a:effectLst/>
              <a:latin typeface="+mn-ea"/>
            </a:endParaRPr>
          </a:p>
          <a:p>
            <a:pPr algn="ctr"/>
            <a:r>
              <a:rPr lang="en-US" altLang="zh-CN" sz="1600" b="0" i="0" dirty="0">
                <a:solidFill>
                  <a:srgbClr val="202122"/>
                </a:solidFill>
                <a:effectLst/>
                <a:latin typeface="+mn-ea"/>
              </a:rPr>
              <a:t>Coaxial Cable</a:t>
            </a:r>
            <a:endParaRPr lang="zh-CN" altLang="en-US" sz="1600" dirty="0">
              <a:latin typeface="+mn-ea"/>
            </a:endParaRPr>
          </a:p>
        </p:txBody>
      </p:sp>
      <p:sp>
        <p:nvSpPr>
          <p:cNvPr id="16" name="文本框 15">
            <a:extLst>
              <a:ext uri="{FF2B5EF4-FFF2-40B4-BE49-F238E27FC236}">
                <a16:creationId xmlns:a16="http://schemas.microsoft.com/office/drawing/2014/main" id="{9E219C59-3146-4E94-AA01-43AE222404D7}"/>
              </a:ext>
            </a:extLst>
          </p:cNvPr>
          <p:cNvSpPr txBox="1"/>
          <p:nvPr/>
        </p:nvSpPr>
        <p:spPr>
          <a:xfrm>
            <a:off x="4735013" y="4985697"/>
            <a:ext cx="2721973" cy="707886"/>
          </a:xfrm>
          <a:prstGeom prst="rect">
            <a:avLst/>
          </a:prstGeom>
          <a:noFill/>
        </p:spPr>
        <p:txBody>
          <a:bodyPr wrap="square">
            <a:spAutoFit/>
          </a:bodyPr>
          <a:lstStyle/>
          <a:p>
            <a:pPr algn="ctr"/>
            <a:r>
              <a:rPr lang="zh-CN" altLang="en-US" sz="2400" b="1" i="0" dirty="0">
                <a:solidFill>
                  <a:srgbClr val="202122"/>
                </a:solidFill>
                <a:effectLst/>
                <a:latin typeface="+mn-ea"/>
              </a:rPr>
              <a:t>双绞线缆</a:t>
            </a:r>
            <a:endParaRPr lang="en-US" altLang="zh-CN" sz="2400" b="1" i="0" dirty="0">
              <a:solidFill>
                <a:srgbClr val="202122"/>
              </a:solidFill>
              <a:effectLst/>
              <a:latin typeface="+mn-ea"/>
            </a:endParaRPr>
          </a:p>
          <a:p>
            <a:pPr algn="ctr"/>
            <a:r>
              <a:rPr lang="en-US" altLang="zh-CN" sz="1600" b="0" i="0" dirty="0">
                <a:solidFill>
                  <a:srgbClr val="202122"/>
                </a:solidFill>
                <a:effectLst/>
                <a:latin typeface="+mn-ea"/>
              </a:rPr>
              <a:t>Twisted Pair Cable</a:t>
            </a:r>
            <a:endParaRPr lang="zh-CN" altLang="en-US" sz="1600" dirty="0">
              <a:latin typeface="+mn-ea"/>
            </a:endParaRPr>
          </a:p>
        </p:txBody>
      </p:sp>
      <p:pic>
        <p:nvPicPr>
          <p:cNvPr id="15" name="图片 14">
            <a:extLst>
              <a:ext uri="{FF2B5EF4-FFF2-40B4-BE49-F238E27FC236}">
                <a16:creationId xmlns:a16="http://schemas.microsoft.com/office/drawing/2014/main" id="{92C1CF39-F4E9-4272-9358-04A6525193FE}"/>
              </a:ext>
            </a:extLst>
          </p:cNvPr>
          <p:cNvPicPr>
            <a:picLocks noChangeAspect="1"/>
          </p:cNvPicPr>
          <p:nvPr/>
        </p:nvPicPr>
        <p:blipFill>
          <a:blip r:embed="rId5"/>
          <a:stretch>
            <a:fillRect/>
          </a:stretch>
        </p:blipFill>
        <p:spPr>
          <a:xfrm>
            <a:off x="4734742" y="3066734"/>
            <a:ext cx="2722516" cy="1760560"/>
          </a:xfrm>
          <a:prstGeom prst="rect">
            <a:avLst/>
          </a:prstGeom>
        </p:spPr>
      </p:pic>
      <p:sp>
        <p:nvSpPr>
          <p:cNvPr id="19" name="文本框 18">
            <a:extLst>
              <a:ext uri="{FF2B5EF4-FFF2-40B4-BE49-F238E27FC236}">
                <a16:creationId xmlns:a16="http://schemas.microsoft.com/office/drawing/2014/main" id="{596CE685-B189-479A-A7BF-866FB119BBEC}"/>
              </a:ext>
            </a:extLst>
          </p:cNvPr>
          <p:cNvSpPr txBox="1"/>
          <p:nvPr/>
        </p:nvSpPr>
        <p:spPr>
          <a:xfrm>
            <a:off x="8638072" y="4985697"/>
            <a:ext cx="2721973" cy="707886"/>
          </a:xfrm>
          <a:prstGeom prst="rect">
            <a:avLst/>
          </a:prstGeom>
          <a:noFill/>
        </p:spPr>
        <p:txBody>
          <a:bodyPr wrap="square">
            <a:spAutoFit/>
          </a:bodyPr>
          <a:lstStyle/>
          <a:p>
            <a:pPr algn="ctr"/>
            <a:r>
              <a:rPr lang="zh-CN" altLang="en-US" sz="2400" b="1" i="0" dirty="0">
                <a:solidFill>
                  <a:srgbClr val="202122"/>
                </a:solidFill>
                <a:effectLst/>
                <a:latin typeface="+mn-ea"/>
              </a:rPr>
              <a:t>光纤线缆</a:t>
            </a:r>
            <a:endParaRPr lang="en-US" altLang="zh-CN" sz="2400" b="1" i="0" dirty="0">
              <a:solidFill>
                <a:srgbClr val="202122"/>
              </a:solidFill>
              <a:effectLst/>
              <a:latin typeface="+mn-ea"/>
            </a:endParaRPr>
          </a:p>
          <a:p>
            <a:pPr algn="ctr"/>
            <a:r>
              <a:rPr lang="en-US" altLang="zh-CN" sz="1600" b="0" i="0" dirty="0">
                <a:solidFill>
                  <a:srgbClr val="202122"/>
                </a:solidFill>
                <a:effectLst/>
                <a:latin typeface="+mn-ea"/>
              </a:rPr>
              <a:t>Optical </a:t>
            </a:r>
            <a:r>
              <a:rPr lang="en-US" altLang="zh-CN" sz="1600" b="0" i="0" dirty="0" err="1">
                <a:solidFill>
                  <a:srgbClr val="202122"/>
                </a:solidFill>
                <a:effectLst/>
                <a:latin typeface="+mn-ea"/>
              </a:rPr>
              <a:t>Fibre</a:t>
            </a:r>
            <a:r>
              <a:rPr lang="en-US" altLang="zh-CN" sz="1600" b="0" i="0" dirty="0">
                <a:solidFill>
                  <a:srgbClr val="202122"/>
                </a:solidFill>
                <a:effectLst/>
                <a:latin typeface="+mn-ea"/>
              </a:rPr>
              <a:t> Cable</a:t>
            </a:r>
            <a:endParaRPr lang="zh-CN" altLang="en-US" sz="1600" dirty="0">
              <a:latin typeface="+mn-ea"/>
            </a:endParaRPr>
          </a:p>
        </p:txBody>
      </p:sp>
      <p:pic>
        <p:nvPicPr>
          <p:cNvPr id="17" name="图片 16">
            <a:extLst>
              <a:ext uri="{FF2B5EF4-FFF2-40B4-BE49-F238E27FC236}">
                <a16:creationId xmlns:a16="http://schemas.microsoft.com/office/drawing/2014/main" id="{798BF97F-A6B4-47FE-9931-E5DAC48C220C}"/>
              </a:ext>
            </a:extLst>
          </p:cNvPr>
          <p:cNvPicPr>
            <a:picLocks noChangeAspect="1"/>
          </p:cNvPicPr>
          <p:nvPr/>
        </p:nvPicPr>
        <p:blipFill>
          <a:blip r:embed="rId6"/>
          <a:stretch>
            <a:fillRect/>
          </a:stretch>
        </p:blipFill>
        <p:spPr>
          <a:xfrm>
            <a:off x="8036078" y="1691868"/>
            <a:ext cx="3666308" cy="2749732"/>
          </a:xfrm>
          <a:prstGeom prst="rect">
            <a:avLst/>
          </a:prstGeom>
        </p:spPr>
      </p:pic>
    </p:spTree>
    <p:extLst>
      <p:ext uri="{BB962C8B-B14F-4D97-AF65-F5344CB8AC3E}">
        <p14:creationId xmlns:p14="http://schemas.microsoft.com/office/powerpoint/2010/main" val="1054605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
            <a:extLst>
              <a:ext uri="{FF2B5EF4-FFF2-40B4-BE49-F238E27FC236}">
                <a16:creationId xmlns:a16="http://schemas.microsoft.com/office/drawing/2014/main" id="{094D82E4-5032-4EB8-9400-D8BAA57CAB5D}"/>
              </a:ext>
            </a:extLst>
          </p:cNvPr>
          <p:cNvSpPr>
            <a:spLocks noGrp="1"/>
          </p:cNvSpPr>
          <p:nvPr>
            <p:ph idx="1"/>
          </p:nvPr>
        </p:nvSpPr>
        <p:spPr>
          <a:xfrm>
            <a:off x="1262418" y="4182190"/>
            <a:ext cx="5925457" cy="1394506"/>
          </a:xfrm>
        </p:spPr>
        <p:txBody>
          <a:bodyPr/>
          <a:lstStyle/>
          <a:p>
            <a:pPr marL="0" indent="0" algn="ctr">
              <a:buNone/>
            </a:pPr>
            <a:r>
              <a:rPr lang="zh-CN" altLang="en-US" sz="3600" dirty="0"/>
              <a:t>长长地，改变世界。</a:t>
            </a:r>
            <a:endParaRPr lang="en-US" altLang="zh-CN" sz="3600" dirty="0"/>
          </a:p>
          <a:p>
            <a:pPr marL="0" indent="0" algn="ctr">
              <a:buNone/>
            </a:pPr>
            <a:r>
              <a:rPr lang="en-US" altLang="zh-CN" sz="2400" dirty="0"/>
              <a:t>Twisted-Pair Cabling by Bell</a:t>
            </a:r>
          </a:p>
        </p:txBody>
      </p:sp>
      <p:sp>
        <p:nvSpPr>
          <p:cNvPr id="3" name="标题 2">
            <a:extLst>
              <a:ext uri="{FF2B5EF4-FFF2-40B4-BE49-F238E27FC236}">
                <a16:creationId xmlns:a16="http://schemas.microsoft.com/office/drawing/2014/main" id="{1D913A4B-C595-416D-B9DD-9267B384A1E1}"/>
              </a:ext>
            </a:extLst>
          </p:cNvPr>
          <p:cNvSpPr>
            <a:spLocks noGrp="1"/>
          </p:cNvSpPr>
          <p:nvPr>
            <p:ph type="title"/>
          </p:nvPr>
        </p:nvSpPr>
        <p:spPr/>
        <p:txBody>
          <a:bodyPr/>
          <a:lstStyle/>
          <a:p>
            <a:r>
              <a:rPr lang="zh-CN" altLang="en-US" dirty="0"/>
              <a:t>双绞线 </a:t>
            </a:r>
            <a:r>
              <a:rPr lang="en-US" altLang="zh-CN" dirty="0"/>
              <a:t>AKA </a:t>
            </a:r>
            <a:r>
              <a:rPr lang="zh-CN" altLang="en-US" dirty="0"/>
              <a:t>“网线”</a:t>
            </a:r>
          </a:p>
        </p:txBody>
      </p:sp>
      <p:sp>
        <p:nvSpPr>
          <p:cNvPr id="4" name="页脚占位符 3">
            <a:extLst>
              <a:ext uri="{FF2B5EF4-FFF2-40B4-BE49-F238E27FC236}">
                <a16:creationId xmlns:a16="http://schemas.microsoft.com/office/drawing/2014/main" id="{2CFBCBD8-D81F-427B-9C0E-722CFCC563C4}"/>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3CCD748A-BFF9-4847-828F-9F0DA3F4FA5D}"/>
              </a:ext>
            </a:extLst>
          </p:cNvPr>
          <p:cNvSpPr>
            <a:spLocks noGrp="1"/>
          </p:cNvSpPr>
          <p:nvPr>
            <p:ph type="sldNum" sz="quarter" idx="13"/>
          </p:nvPr>
        </p:nvSpPr>
        <p:spPr>
          <a:prstGeom prst="rect">
            <a:avLst/>
          </a:prstGeom>
        </p:spPr>
        <p:txBody>
          <a:bodyPr/>
          <a:lstStyle/>
          <a:p>
            <a:fld id="{8D562992-2BE8-4B37-BE99-62904307C777}" type="slidenum">
              <a:rPr lang="zh-CN" altLang="en-US" smtClean="0"/>
              <a:pPr/>
              <a:t>4</a:t>
            </a:fld>
            <a:endParaRPr lang="zh-CN" altLang="en-US" dirty="0"/>
          </a:p>
        </p:txBody>
      </p:sp>
      <p:sp>
        <p:nvSpPr>
          <p:cNvPr id="6" name="内容占位符 5">
            <a:extLst>
              <a:ext uri="{FF2B5EF4-FFF2-40B4-BE49-F238E27FC236}">
                <a16:creationId xmlns:a16="http://schemas.microsoft.com/office/drawing/2014/main" id="{402BD888-E2B3-43F6-9B39-CF10AD3CD53A}"/>
              </a:ext>
            </a:extLst>
          </p:cNvPr>
          <p:cNvSpPr>
            <a:spLocks noGrp="1"/>
          </p:cNvSpPr>
          <p:nvPr>
            <p:ph sz="quarter" idx="19"/>
          </p:nvPr>
        </p:nvSpPr>
        <p:spPr>
          <a:prstGeom prst="rect">
            <a:avLst/>
          </a:prstGeom>
        </p:spPr>
        <p:txBody>
          <a:bodyPr/>
          <a:lstStyle/>
          <a:p>
            <a:r>
              <a:rPr lang="zh-CN" altLang="en-US" dirty="0"/>
              <a:t>深入浅出双绞线</a:t>
            </a:r>
          </a:p>
        </p:txBody>
      </p:sp>
      <p:pic>
        <p:nvPicPr>
          <p:cNvPr id="7" name="图片 6">
            <a:extLst>
              <a:ext uri="{FF2B5EF4-FFF2-40B4-BE49-F238E27FC236}">
                <a16:creationId xmlns:a16="http://schemas.microsoft.com/office/drawing/2014/main" id="{650DB488-7422-4053-9DF9-AAB9701F974B}"/>
              </a:ext>
            </a:extLst>
          </p:cNvPr>
          <p:cNvPicPr>
            <a:picLocks noChangeAspect="1"/>
          </p:cNvPicPr>
          <p:nvPr/>
        </p:nvPicPr>
        <p:blipFill>
          <a:blip r:embed="rId2"/>
          <a:stretch>
            <a:fillRect/>
          </a:stretch>
        </p:blipFill>
        <p:spPr>
          <a:xfrm>
            <a:off x="4569213" y="1509775"/>
            <a:ext cx="3355870" cy="2737432"/>
          </a:xfrm>
          <a:prstGeom prst="rect">
            <a:avLst/>
          </a:prstGeom>
        </p:spPr>
      </p:pic>
      <p:pic>
        <p:nvPicPr>
          <p:cNvPr id="8" name="图片 7">
            <a:extLst>
              <a:ext uri="{FF2B5EF4-FFF2-40B4-BE49-F238E27FC236}">
                <a16:creationId xmlns:a16="http://schemas.microsoft.com/office/drawing/2014/main" id="{2349B6EA-5FA2-4A47-9032-ACCDBDD19D22}"/>
              </a:ext>
            </a:extLst>
          </p:cNvPr>
          <p:cNvPicPr>
            <a:picLocks noChangeAspect="1"/>
          </p:cNvPicPr>
          <p:nvPr/>
        </p:nvPicPr>
        <p:blipFill>
          <a:blip r:embed="rId3"/>
          <a:stretch>
            <a:fillRect/>
          </a:stretch>
        </p:blipFill>
        <p:spPr>
          <a:xfrm>
            <a:off x="239161" y="1515797"/>
            <a:ext cx="4123288" cy="2666393"/>
          </a:xfrm>
          <a:prstGeom prst="rect">
            <a:avLst/>
          </a:prstGeom>
        </p:spPr>
      </p:pic>
      <p:pic>
        <p:nvPicPr>
          <p:cNvPr id="9" name="图片 8">
            <a:extLst>
              <a:ext uri="{FF2B5EF4-FFF2-40B4-BE49-F238E27FC236}">
                <a16:creationId xmlns:a16="http://schemas.microsoft.com/office/drawing/2014/main" id="{1C093B74-9D38-4FC5-BDD8-7D35CC946BFF}"/>
              </a:ext>
            </a:extLst>
          </p:cNvPr>
          <p:cNvPicPr>
            <a:picLocks noChangeAspect="1"/>
          </p:cNvPicPr>
          <p:nvPr/>
        </p:nvPicPr>
        <p:blipFill>
          <a:blip r:embed="rId4"/>
          <a:stretch>
            <a:fillRect/>
          </a:stretch>
        </p:blipFill>
        <p:spPr>
          <a:xfrm>
            <a:off x="15848267" y="1553490"/>
            <a:ext cx="2866208" cy="2047291"/>
          </a:xfrm>
          <a:prstGeom prst="rect">
            <a:avLst/>
          </a:prstGeom>
        </p:spPr>
      </p:pic>
      <p:pic>
        <p:nvPicPr>
          <p:cNvPr id="10" name="图片 9">
            <a:extLst>
              <a:ext uri="{FF2B5EF4-FFF2-40B4-BE49-F238E27FC236}">
                <a16:creationId xmlns:a16="http://schemas.microsoft.com/office/drawing/2014/main" id="{7CC3A210-BBF0-4BF8-9F5B-0FAAFF4A1C23}"/>
              </a:ext>
            </a:extLst>
          </p:cNvPr>
          <p:cNvPicPr>
            <a:picLocks noChangeAspect="1"/>
          </p:cNvPicPr>
          <p:nvPr/>
        </p:nvPicPr>
        <p:blipFill>
          <a:blip r:embed="rId5"/>
          <a:stretch>
            <a:fillRect/>
          </a:stretch>
        </p:blipFill>
        <p:spPr>
          <a:xfrm>
            <a:off x="12489832" y="1308425"/>
            <a:ext cx="3231289" cy="2332417"/>
          </a:xfrm>
          <a:prstGeom prst="rect">
            <a:avLst/>
          </a:prstGeom>
        </p:spPr>
      </p:pic>
      <p:pic>
        <p:nvPicPr>
          <p:cNvPr id="13" name="图片 12">
            <a:extLst>
              <a:ext uri="{FF2B5EF4-FFF2-40B4-BE49-F238E27FC236}">
                <a16:creationId xmlns:a16="http://schemas.microsoft.com/office/drawing/2014/main" id="{B7FF995A-6C28-4DD3-B633-7DE693C4A840}"/>
              </a:ext>
            </a:extLst>
          </p:cNvPr>
          <p:cNvPicPr>
            <a:picLocks noChangeAspect="1"/>
          </p:cNvPicPr>
          <p:nvPr/>
        </p:nvPicPr>
        <p:blipFill>
          <a:blip r:embed="rId6"/>
          <a:stretch>
            <a:fillRect/>
          </a:stretch>
        </p:blipFill>
        <p:spPr>
          <a:xfrm>
            <a:off x="8822172" y="1308425"/>
            <a:ext cx="3053026" cy="3968934"/>
          </a:xfrm>
          <a:prstGeom prst="rect">
            <a:avLst/>
          </a:prstGeom>
        </p:spPr>
      </p:pic>
      <p:sp>
        <p:nvSpPr>
          <p:cNvPr id="15" name="文本框 14">
            <a:extLst>
              <a:ext uri="{FF2B5EF4-FFF2-40B4-BE49-F238E27FC236}">
                <a16:creationId xmlns:a16="http://schemas.microsoft.com/office/drawing/2014/main" id="{AB27A0EB-4CF8-4A6A-805B-3F60A15F73A3}"/>
              </a:ext>
            </a:extLst>
          </p:cNvPr>
          <p:cNvSpPr txBox="1"/>
          <p:nvPr/>
        </p:nvSpPr>
        <p:spPr>
          <a:xfrm>
            <a:off x="2830286" y="6045405"/>
            <a:ext cx="9361714" cy="261610"/>
          </a:xfrm>
          <a:prstGeom prst="rect">
            <a:avLst/>
          </a:prstGeom>
          <a:noFill/>
        </p:spPr>
        <p:txBody>
          <a:bodyPr wrap="square">
            <a:spAutoFit/>
          </a:bodyPr>
          <a:lstStyle/>
          <a:p>
            <a:pPr algn="r"/>
            <a:r>
              <a:rPr lang="en-US" altLang="zh-CN" sz="1100" dirty="0"/>
              <a:t>The portrait is from </a:t>
            </a:r>
            <a:r>
              <a:rPr lang="zh-CN" altLang="en-US" sz="1100" dirty="0"/>
              <a:t>Moffett Studio - Library and Archives Canada / C-017335 </a:t>
            </a:r>
            <a:r>
              <a:rPr lang="en-US" altLang="zh-CN" sz="1100" dirty="0"/>
              <a:t>by CC.</a:t>
            </a:r>
            <a:endParaRPr lang="zh-CN" altLang="en-US" sz="1100" dirty="0"/>
          </a:p>
        </p:txBody>
      </p:sp>
    </p:spTree>
    <p:extLst>
      <p:ext uri="{BB962C8B-B14F-4D97-AF65-F5344CB8AC3E}">
        <p14:creationId xmlns:p14="http://schemas.microsoft.com/office/powerpoint/2010/main" val="217936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25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25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9AB414-5A07-4BAF-BE3E-1D5CE04F81F6}"/>
              </a:ext>
            </a:extLst>
          </p:cNvPr>
          <p:cNvSpPr>
            <a:spLocks noGrp="1"/>
          </p:cNvSpPr>
          <p:nvPr>
            <p:ph idx="1"/>
          </p:nvPr>
        </p:nvSpPr>
        <p:spPr>
          <a:xfrm>
            <a:off x="838200" y="4027744"/>
            <a:ext cx="10515600" cy="2149606"/>
          </a:xfrm>
        </p:spPr>
        <p:txBody>
          <a:bodyPr/>
          <a:lstStyle/>
          <a:p>
            <a:pPr marL="0" indent="0">
              <a:buNone/>
            </a:pPr>
            <a:r>
              <a:rPr lang="zh-CN" altLang="en-US" sz="2400" b="1" dirty="0"/>
              <a:t>外层</a:t>
            </a:r>
            <a:r>
              <a:rPr lang="zh-CN" altLang="en-US" sz="2400" dirty="0"/>
              <a:t>：塑胶类绝缘材料（上印有线材生产商、型号、规格、标尺等）</a:t>
            </a:r>
            <a:endParaRPr lang="en-US" altLang="zh-CN" sz="2400" dirty="0"/>
          </a:p>
          <a:p>
            <a:pPr marL="0" indent="0">
              <a:buNone/>
            </a:pPr>
            <a:r>
              <a:rPr lang="zh-CN" altLang="en-US" sz="2400" b="1" dirty="0"/>
              <a:t>内层</a:t>
            </a:r>
            <a:r>
              <a:rPr lang="zh-CN" altLang="en-US" sz="2400" dirty="0"/>
              <a:t>：</a:t>
            </a:r>
            <a:r>
              <a:rPr lang="en-US" altLang="zh-CN" sz="2400" dirty="0"/>
              <a:t>4 </a:t>
            </a:r>
            <a:r>
              <a:rPr lang="zh-CN" altLang="en-US" sz="2400" dirty="0"/>
              <a:t>股 </a:t>
            </a:r>
            <a:r>
              <a:rPr lang="en-US" altLang="zh-CN" sz="2400" dirty="0"/>
              <a:t>8 </a:t>
            </a:r>
            <a:r>
              <a:rPr lang="zh-CN" altLang="en-US" sz="2400" dirty="0"/>
              <a:t>根相互绝缘的铜线，两两相互缠绕</a:t>
            </a:r>
            <a:endParaRPr lang="en-US" altLang="zh-CN" sz="2400" dirty="0"/>
          </a:p>
          <a:p>
            <a:pPr marL="0" indent="0">
              <a:buNone/>
            </a:pPr>
            <a:r>
              <a:rPr lang="zh-CN" altLang="en-US" sz="2400" b="1" dirty="0"/>
              <a:t>两侧</a:t>
            </a:r>
            <a:r>
              <a:rPr lang="zh-CN" altLang="en-US" sz="2400" dirty="0"/>
              <a:t>：（一般为）水晶头，</a:t>
            </a:r>
            <a:r>
              <a:rPr lang="en-US" altLang="zh-CN" sz="2400" b="1" dirty="0"/>
              <a:t>R</a:t>
            </a:r>
            <a:r>
              <a:rPr lang="en-US" altLang="zh-CN" sz="2400" dirty="0"/>
              <a:t>egistered </a:t>
            </a:r>
            <a:r>
              <a:rPr lang="en-US" altLang="zh-CN" sz="2400" b="1" dirty="0"/>
              <a:t>J</a:t>
            </a:r>
            <a:r>
              <a:rPr lang="en-US" altLang="zh-CN" sz="2400" dirty="0"/>
              <a:t>ack </a:t>
            </a:r>
            <a:r>
              <a:rPr lang="zh-CN" altLang="en-US" sz="2400" dirty="0"/>
              <a:t>接头</a:t>
            </a:r>
            <a:endParaRPr lang="en-US" altLang="zh-CN" sz="2400" dirty="0"/>
          </a:p>
          <a:p>
            <a:pPr marL="0" indent="0">
              <a:buNone/>
            </a:pPr>
            <a:r>
              <a:rPr lang="zh-CN" altLang="en-US" sz="2400" b="1" dirty="0"/>
              <a:t>骨架</a:t>
            </a:r>
            <a:r>
              <a:rPr lang="zh-CN" altLang="en-US" sz="2400" dirty="0"/>
              <a:t>：部分网线（</a:t>
            </a:r>
            <a:r>
              <a:rPr lang="en-US" altLang="zh-CN" sz="2400" dirty="0"/>
              <a:t>Cat.6 </a:t>
            </a:r>
            <a:r>
              <a:rPr lang="zh-CN" altLang="en-US" sz="2400" dirty="0"/>
              <a:t>及以上级别）含有塑料骨架</a:t>
            </a:r>
            <a:endParaRPr lang="en-US" altLang="zh-CN" sz="2400" dirty="0"/>
          </a:p>
          <a:p>
            <a:pPr marL="0" indent="0">
              <a:buNone/>
            </a:pPr>
            <a:r>
              <a:rPr lang="zh-CN" altLang="en-US" sz="2400" b="1" dirty="0"/>
              <a:t>屏蔽层</a:t>
            </a:r>
            <a:r>
              <a:rPr lang="zh-CN" altLang="en-US" sz="2400" dirty="0"/>
              <a:t>：部分网线（</a:t>
            </a:r>
            <a:r>
              <a:rPr lang="en-US" altLang="zh-CN" sz="2400" dirty="0"/>
              <a:t>STP</a:t>
            </a:r>
            <a:r>
              <a:rPr lang="zh-CN" altLang="en-US" sz="2400" dirty="0"/>
              <a:t>）于线外含有金属屏蔽层</a:t>
            </a:r>
          </a:p>
        </p:txBody>
      </p:sp>
      <p:sp>
        <p:nvSpPr>
          <p:cNvPr id="3" name="标题 2">
            <a:extLst>
              <a:ext uri="{FF2B5EF4-FFF2-40B4-BE49-F238E27FC236}">
                <a16:creationId xmlns:a16="http://schemas.microsoft.com/office/drawing/2014/main" id="{1D913A4B-C595-416D-B9DD-9267B384A1E1}"/>
              </a:ext>
            </a:extLst>
          </p:cNvPr>
          <p:cNvSpPr>
            <a:spLocks noGrp="1"/>
          </p:cNvSpPr>
          <p:nvPr>
            <p:ph type="title"/>
          </p:nvPr>
        </p:nvSpPr>
        <p:spPr/>
        <p:txBody>
          <a:bodyPr/>
          <a:lstStyle/>
          <a:p>
            <a:r>
              <a:rPr lang="zh-CN" altLang="en-US" dirty="0"/>
              <a:t>双绞线的基本结构</a:t>
            </a:r>
          </a:p>
        </p:txBody>
      </p:sp>
      <p:sp>
        <p:nvSpPr>
          <p:cNvPr id="4" name="页脚占位符 3">
            <a:extLst>
              <a:ext uri="{FF2B5EF4-FFF2-40B4-BE49-F238E27FC236}">
                <a16:creationId xmlns:a16="http://schemas.microsoft.com/office/drawing/2014/main" id="{2CFBCBD8-D81F-427B-9C0E-722CFCC563C4}"/>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3CCD748A-BFF9-4847-828F-9F0DA3F4FA5D}"/>
              </a:ext>
            </a:extLst>
          </p:cNvPr>
          <p:cNvSpPr>
            <a:spLocks noGrp="1"/>
          </p:cNvSpPr>
          <p:nvPr>
            <p:ph type="sldNum" sz="quarter" idx="13"/>
          </p:nvPr>
        </p:nvSpPr>
        <p:spPr>
          <a:prstGeom prst="rect">
            <a:avLst/>
          </a:prstGeom>
        </p:spPr>
        <p:txBody>
          <a:bodyPr/>
          <a:lstStyle/>
          <a:p>
            <a:fld id="{8D562992-2BE8-4B37-BE99-62904307C777}" type="slidenum">
              <a:rPr lang="zh-CN" altLang="en-US" smtClean="0"/>
              <a:pPr/>
              <a:t>5</a:t>
            </a:fld>
            <a:endParaRPr lang="zh-CN" altLang="en-US" dirty="0"/>
          </a:p>
        </p:txBody>
      </p:sp>
      <p:sp>
        <p:nvSpPr>
          <p:cNvPr id="6" name="内容占位符 5">
            <a:extLst>
              <a:ext uri="{FF2B5EF4-FFF2-40B4-BE49-F238E27FC236}">
                <a16:creationId xmlns:a16="http://schemas.microsoft.com/office/drawing/2014/main" id="{402BD888-E2B3-43F6-9B39-CF10AD3CD53A}"/>
              </a:ext>
            </a:extLst>
          </p:cNvPr>
          <p:cNvSpPr>
            <a:spLocks noGrp="1"/>
          </p:cNvSpPr>
          <p:nvPr>
            <p:ph sz="quarter" idx="19"/>
          </p:nvPr>
        </p:nvSpPr>
        <p:spPr>
          <a:prstGeom prst="rect">
            <a:avLst/>
          </a:prstGeom>
        </p:spPr>
        <p:txBody>
          <a:bodyPr/>
          <a:lstStyle/>
          <a:p>
            <a:r>
              <a:rPr lang="zh-CN" altLang="en-US" dirty="0"/>
              <a:t>深入浅出双绞线</a:t>
            </a:r>
          </a:p>
        </p:txBody>
      </p:sp>
      <p:pic>
        <p:nvPicPr>
          <p:cNvPr id="7" name="图片 6">
            <a:extLst>
              <a:ext uri="{FF2B5EF4-FFF2-40B4-BE49-F238E27FC236}">
                <a16:creationId xmlns:a16="http://schemas.microsoft.com/office/drawing/2014/main" id="{650DB488-7422-4053-9DF9-AAB9701F974B}"/>
              </a:ext>
            </a:extLst>
          </p:cNvPr>
          <p:cNvPicPr>
            <a:picLocks noChangeAspect="1"/>
          </p:cNvPicPr>
          <p:nvPr/>
        </p:nvPicPr>
        <p:blipFill>
          <a:blip r:embed="rId3"/>
          <a:stretch>
            <a:fillRect/>
          </a:stretch>
        </p:blipFill>
        <p:spPr>
          <a:xfrm>
            <a:off x="3501722" y="1563894"/>
            <a:ext cx="2635243" cy="2149606"/>
          </a:xfrm>
          <a:prstGeom prst="rect">
            <a:avLst/>
          </a:prstGeom>
        </p:spPr>
      </p:pic>
      <p:pic>
        <p:nvPicPr>
          <p:cNvPr id="8" name="图片 7">
            <a:extLst>
              <a:ext uri="{FF2B5EF4-FFF2-40B4-BE49-F238E27FC236}">
                <a16:creationId xmlns:a16="http://schemas.microsoft.com/office/drawing/2014/main" id="{2349B6EA-5FA2-4A47-9032-ACCDBDD19D22}"/>
              </a:ext>
            </a:extLst>
          </p:cNvPr>
          <p:cNvPicPr>
            <a:picLocks noChangeAspect="1"/>
          </p:cNvPicPr>
          <p:nvPr/>
        </p:nvPicPr>
        <p:blipFill>
          <a:blip r:embed="rId4"/>
          <a:stretch>
            <a:fillRect/>
          </a:stretch>
        </p:blipFill>
        <p:spPr>
          <a:xfrm>
            <a:off x="319796" y="1553490"/>
            <a:ext cx="3159588" cy="2043200"/>
          </a:xfrm>
          <a:prstGeom prst="rect">
            <a:avLst/>
          </a:prstGeom>
        </p:spPr>
      </p:pic>
      <p:sp>
        <p:nvSpPr>
          <p:cNvPr id="10" name="文本框 9">
            <a:extLst>
              <a:ext uri="{FF2B5EF4-FFF2-40B4-BE49-F238E27FC236}">
                <a16:creationId xmlns:a16="http://schemas.microsoft.com/office/drawing/2014/main" id="{B090CCD9-57A8-4370-8919-28C180EC1646}"/>
              </a:ext>
            </a:extLst>
          </p:cNvPr>
          <p:cNvSpPr txBox="1"/>
          <p:nvPr/>
        </p:nvSpPr>
        <p:spPr>
          <a:xfrm>
            <a:off x="3734807" y="6079833"/>
            <a:ext cx="8457193" cy="261610"/>
          </a:xfrm>
          <a:prstGeom prst="rect">
            <a:avLst/>
          </a:prstGeom>
          <a:noFill/>
        </p:spPr>
        <p:txBody>
          <a:bodyPr wrap="square">
            <a:spAutoFit/>
          </a:bodyPr>
          <a:lstStyle/>
          <a:p>
            <a:pPr algn="r"/>
            <a:r>
              <a:rPr lang="en-US" altLang="zh-CN" sz="1100" dirty="0"/>
              <a:t>Images are from BlogSpot and OWIRE.</a:t>
            </a:r>
          </a:p>
        </p:txBody>
      </p:sp>
      <p:pic>
        <p:nvPicPr>
          <p:cNvPr id="11" name="图片 10">
            <a:extLst>
              <a:ext uri="{FF2B5EF4-FFF2-40B4-BE49-F238E27FC236}">
                <a16:creationId xmlns:a16="http://schemas.microsoft.com/office/drawing/2014/main" id="{893DABE9-057F-4CAE-B708-08CDA6E997C0}"/>
              </a:ext>
            </a:extLst>
          </p:cNvPr>
          <p:cNvPicPr>
            <a:picLocks noChangeAspect="1"/>
          </p:cNvPicPr>
          <p:nvPr/>
        </p:nvPicPr>
        <p:blipFill>
          <a:blip r:embed="rId5"/>
          <a:stretch>
            <a:fillRect/>
          </a:stretch>
        </p:blipFill>
        <p:spPr>
          <a:xfrm>
            <a:off x="9005996" y="1553490"/>
            <a:ext cx="2866208" cy="2047291"/>
          </a:xfrm>
          <a:prstGeom prst="rect">
            <a:avLst/>
          </a:prstGeom>
        </p:spPr>
      </p:pic>
      <p:pic>
        <p:nvPicPr>
          <p:cNvPr id="12" name="图片 11">
            <a:extLst>
              <a:ext uri="{FF2B5EF4-FFF2-40B4-BE49-F238E27FC236}">
                <a16:creationId xmlns:a16="http://schemas.microsoft.com/office/drawing/2014/main" id="{A99B4C90-8130-4DC9-BB3C-2D9BB4931C40}"/>
              </a:ext>
            </a:extLst>
          </p:cNvPr>
          <p:cNvPicPr>
            <a:picLocks noChangeAspect="1"/>
          </p:cNvPicPr>
          <p:nvPr/>
        </p:nvPicPr>
        <p:blipFill>
          <a:blip r:embed="rId6"/>
          <a:stretch>
            <a:fillRect/>
          </a:stretch>
        </p:blipFill>
        <p:spPr>
          <a:xfrm>
            <a:off x="5774707" y="1308425"/>
            <a:ext cx="3231289" cy="2332417"/>
          </a:xfrm>
          <a:prstGeom prst="rect">
            <a:avLst/>
          </a:prstGeom>
        </p:spPr>
      </p:pic>
    </p:spTree>
    <p:extLst>
      <p:ext uri="{BB962C8B-B14F-4D97-AF65-F5344CB8AC3E}">
        <p14:creationId xmlns:p14="http://schemas.microsoft.com/office/powerpoint/2010/main" val="323446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25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25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250"/>
                                        <p:tgtEl>
                                          <p:spTgt spid="2">
                                            <p:txEl>
                                              <p:pRg st="3" end="3"/>
                                            </p:txEl>
                                          </p:spTgt>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2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D814D3-68EC-4CD7-B62E-DEE0D8F11882}"/>
              </a:ext>
            </a:extLst>
          </p:cNvPr>
          <p:cNvSpPr>
            <a:spLocks noGrp="1"/>
          </p:cNvSpPr>
          <p:nvPr>
            <p:ph idx="1"/>
          </p:nvPr>
        </p:nvSpPr>
        <p:spPr>
          <a:xfrm>
            <a:off x="838200" y="4361544"/>
            <a:ext cx="10515600" cy="1620180"/>
          </a:xfrm>
        </p:spPr>
        <p:txBody>
          <a:bodyPr/>
          <a:lstStyle/>
          <a:p>
            <a:pPr marL="0" indent="0" algn="ctr">
              <a:buNone/>
            </a:pPr>
            <a:r>
              <a:rPr lang="en-US" altLang="zh-CN" sz="2400" dirty="0"/>
              <a:t>STP </a:t>
            </a:r>
            <a:r>
              <a:rPr lang="zh-CN" altLang="en-US" sz="2400" dirty="0"/>
              <a:t>在双绞线与外层绝缘封套之间有金属层蔽层</a:t>
            </a:r>
            <a:endParaRPr lang="en-US" altLang="zh-CN" sz="2400" dirty="0"/>
          </a:p>
          <a:p>
            <a:pPr marL="0" indent="0" algn="ctr">
              <a:buNone/>
            </a:pPr>
            <a:endParaRPr lang="zh-CN" altLang="en-US" sz="2400" dirty="0"/>
          </a:p>
          <a:p>
            <a:pPr marL="0" indent="0">
              <a:buNone/>
            </a:pPr>
            <a:r>
              <a:rPr lang="zh-CN" altLang="en-US" sz="2000" dirty="0"/>
              <a:t>作用：减少辐射、防止信息被窃听、屏蔽电磁干扰</a:t>
            </a:r>
            <a:r>
              <a:rPr lang="en-US" altLang="zh-CN" sz="2000" dirty="0"/>
              <a:t>……</a:t>
            </a:r>
            <a:endParaRPr lang="zh-CN" altLang="en-US" sz="2000" dirty="0"/>
          </a:p>
        </p:txBody>
      </p:sp>
      <p:sp>
        <p:nvSpPr>
          <p:cNvPr id="3" name="标题 2">
            <a:extLst>
              <a:ext uri="{FF2B5EF4-FFF2-40B4-BE49-F238E27FC236}">
                <a16:creationId xmlns:a16="http://schemas.microsoft.com/office/drawing/2014/main" id="{C9CD9EC1-7E0A-4570-8447-72BC468E7A41}"/>
              </a:ext>
            </a:extLst>
          </p:cNvPr>
          <p:cNvSpPr>
            <a:spLocks noGrp="1"/>
          </p:cNvSpPr>
          <p:nvPr>
            <p:ph type="title"/>
          </p:nvPr>
        </p:nvSpPr>
        <p:spPr/>
        <p:txBody>
          <a:bodyPr/>
          <a:lstStyle/>
          <a:p>
            <a:r>
              <a:rPr lang="zh-CN" altLang="en-US" dirty="0"/>
              <a:t>双绞线的分类：</a:t>
            </a:r>
            <a:r>
              <a:rPr lang="en-US" altLang="zh-CN" dirty="0"/>
              <a:t>STP </a:t>
            </a:r>
            <a:r>
              <a:rPr lang="zh-CN" altLang="en-US" dirty="0"/>
              <a:t>与 </a:t>
            </a:r>
            <a:r>
              <a:rPr lang="en-US" altLang="zh-CN" dirty="0"/>
              <a:t>UTP</a:t>
            </a:r>
            <a:endParaRPr lang="zh-CN" altLang="en-US" dirty="0"/>
          </a:p>
        </p:txBody>
      </p:sp>
      <p:sp>
        <p:nvSpPr>
          <p:cNvPr id="4" name="页脚占位符 3">
            <a:extLst>
              <a:ext uri="{FF2B5EF4-FFF2-40B4-BE49-F238E27FC236}">
                <a16:creationId xmlns:a16="http://schemas.microsoft.com/office/drawing/2014/main" id="{27A1867F-9E52-4403-B41D-A36C72157588}"/>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D994E420-8767-4B0D-A7DD-A088351D11BA}"/>
              </a:ext>
            </a:extLst>
          </p:cNvPr>
          <p:cNvSpPr>
            <a:spLocks noGrp="1"/>
          </p:cNvSpPr>
          <p:nvPr>
            <p:ph type="sldNum" sz="quarter" idx="13"/>
          </p:nvPr>
        </p:nvSpPr>
        <p:spPr>
          <a:prstGeom prst="rect">
            <a:avLst/>
          </a:prstGeom>
        </p:spPr>
        <p:txBody>
          <a:bodyPr/>
          <a:lstStyle/>
          <a:p>
            <a:fld id="{8D562992-2BE8-4B37-BE99-62904307C777}" type="slidenum">
              <a:rPr lang="zh-CN" altLang="en-US" smtClean="0"/>
              <a:pPr/>
              <a:t>6</a:t>
            </a:fld>
            <a:endParaRPr lang="zh-CN" altLang="en-US" dirty="0"/>
          </a:p>
        </p:txBody>
      </p:sp>
      <p:sp>
        <p:nvSpPr>
          <p:cNvPr id="6" name="内容占位符 5">
            <a:extLst>
              <a:ext uri="{FF2B5EF4-FFF2-40B4-BE49-F238E27FC236}">
                <a16:creationId xmlns:a16="http://schemas.microsoft.com/office/drawing/2014/main" id="{A19977F0-E927-4E9B-8A0B-96327BF7D937}"/>
              </a:ext>
            </a:extLst>
          </p:cNvPr>
          <p:cNvSpPr>
            <a:spLocks noGrp="1"/>
          </p:cNvSpPr>
          <p:nvPr>
            <p:ph sz="quarter" idx="19"/>
          </p:nvPr>
        </p:nvSpPr>
        <p:spPr>
          <a:prstGeom prst="rect">
            <a:avLst/>
          </a:prstGeom>
        </p:spPr>
        <p:txBody>
          <a:bodyPr/>
          <a:lstStyle/>
          <a:p>
            <a:r>
              <a:rPr lang="zh-CN" altLang="en-US" dirty="0"/>
              <a:t>深入浅出双绞线</a:t>
            </a:r>
          </a:p>
        </p:txBody>
      </p:sp>
      <p:pic>
        <p:nvPicPr>
          <p:cNvPr id="7" name="图片 6">
            <a:extLst>
              <a:ext uri="{FF2B5EF4-FFF2-40B4-BE49-F238E27FC236}">
                <a16:creationId xmlns:a16="http://schemas.microsoft.com/office/drawing/2014/main" id="{BAFE0BD2-3F9C-4A0E-A208-5348C658EDEE}"/>
              </a:ext>
            </a:extLst>
          </p:cNvPr>
          <p:cNvPicPr>
            <a:picLocks noChangeAspect="1"/>
          </p:cNvPicPr>
          <p:nvPr/>
        </p:nvPicPr>
        <p:blipFill>
          <a:blip r:embed="rId2"/>
          <a:stretch>
            <a:fillRect/>
          </a:stretch>
        </p:blipFill>
        <p:spPr>
          <a:xfrm>
            <a:off x="6686641" y="1032980"/>
            <a:ext cx="2942650" cy="2400362"/>
          </a:xfrm>
          <a:prstGeom prst="rect">
            <a:avLst/>
          </a:prstGeom>
        </p:spPr>
      </p:pic>
      <p:sp>
        <p:nvSpPr>
          <p:cNvPr id="10" name="文本框 9">
            <a:extLst>
              <a:ext uri="{FF2B5EF4-FFF2-40B4-BE49-F238E27FC236}">
                <a16:creationId xmlns:a16="http://schemas.microsoft.com/office/drawing/2014/main" id="{776CB871-35DD-442B-9797-5FAE8259FE95}"/>
              </a:ext>
            </a:extLst>
          </p:cNvPr>
          <p:cNvSpPr txBox="1"/>
          <p:nvPr/>
        </p:nvSpPr>
        <p:spPr>
          <a:xfrm>
            <a:off x="1904123" y="3616765"/>
            <a:ext cx="4234542" cy="369332"/>
          </a:xfrm>
          <a:prstGeom prst="rect">
            <a:avLst/>
          </a:prstGeom>
          <a:noFill/>
        </p:spPr>
        <p:txBody>
          <a:bodyPr wrap="square">
            <a:spAutoFit/>
          </a:bodyPr>
          <a:lstStyle/>
          <a:p>
            <a:pPr algn="ctr"/>
            <a:r>
              <a:rPr lang="zh-CN" altLang="en-US" sz="1800" dirty="0"/>
              <a:t>屏蔽双绞线（</a:t>
            </a:r>
            <a:r>
              <a:rPr lang="en-US" altLang="zh-CN" sz="1800" b="1" dirty="0"/>
              <a:t>S</a:t>
            </a:r>
            <a:r>
              <a:rPr lang="en-US" altLang="zh-CN" sz="1800" dirty="0"/>
              <a:t>hielded </a:t>
            </a:r>
            <a:r>
              <a:rPr lang="en-US" altLang="zh-CN" sz="1800" b="1" dirty="0"/>
              <a:t>T</a:t>
            </a:r>
            <a:r>
              <a:rPr lang="en-US" altLang="zh-CN" sz="1800" dirty="0"/>
              <a:t>wisted </a:t>
            </a:r>
            <a:r>
              <a:rPr lang="en-US" altLang="zh-CN" sz="1800" b="1" dirty="0"/>
              <a:t>P</a:t>
            </a:r>
            <a:r>
              <a:rPr lang="en-US" altLang="zh-CN" sz="1800" dirty="0"/>
              <a:t>air</a:t>
            </a:r>
            <a:r>
              <a:rPr lang="zh-CN" altLang="en-US" sz="1800" dirty="0"/>
              <a:t>）</a:t>
            </a:r>
            <a:endParaRPr lang="zh-CN" altLang="en-US" dirty="0"/>
          </a:p>
        </p:txBody>
      </p:sp>
      <p:sp>
        <p:nvSpPr>
          <p:cNvPr id="12" name="文本框 11">
            <a:extLst>
              <a:ext uri="{FF2B5EF4-FFF2-40B4-BE49-F238E27FC236}">
                <a16:creationId xmlns:a16="http://schemas.microsoft.com/office/drawing/2014/main" id="{CBAB633D-8DBE-4A2F-8481-75B0287BC765}"/>
              </a:ext>
            </a:extLst>
          </p:cNvPr>
          <p:cNvSpPr txBox="1"/>
          <p:nvPr/>
        </p:nvSpPr>
        <p:spPr>
          <a:xfrm>
            <a:off x="6136965" y="3615158"/>
            <a:ext cx="4597399" cy="369332"/>
          </a:xfrm>
          <a:prstGeom prst="rect">
            <a:avLst/>
          </a:prstGeom>
          <a:noFill/>
        </p:spPr>
        <p:txBody>
          <a:bodyPr wrap="square">
            <a:spAutoFit/>
          </a:bodyPr>
          <a:lstStyle/>
          <a:p>
            <a:pPr marL="0" indent="0" algn="ctr">
              <a:buNone/>
            </a:pPr>
            <a:r>
              <a:rPr lang="zh-CN" altLang="en-US" sz="1800" dirty="0"/>
              <a:t>非屏蔽双绞线（</a:t>
            </a:r>
            <a:r>
              <a:rPr lang="en-US" altLang="zh-CN" sz="1800" b="1" dirty="0"/>
              <a:t>U</a:t>
            </a:r>
            <a:r>
              <a:rPr lang="en-US" altLang="zh-CN" sz="1800" dirty="0"/>
              <a:t>nshielded </a:t>
            </a:r>
            <a:r>
              <a:rPr lang="en-US" altLang="zh-CN" sz="1800" b="1" dirty="0"/>
              <a:t>T</a:t>
            </a:r>
            <a:r>
              <a:rPr lang="en-US" altLang="zh-CN" sz="1800" dirty="0"/>
              <a:t>wisted </a:t>
            </a:r>
            <a:r>
              <a:rPr lang="en-US" altLang="zh-CN" sz="1800" b="1" dirty="0"/>
              <a:t>P</a:t>
            </a:r>
            <a:r>
              <a:rPr lang="en-US" altLang="zh-CN" sz="1800" dirty="0"/>
              <a:t>air</a:t>
            </a:r>
            <a:r>
              <a:rPr lang="zh-CN" altLang="en-US" sz="1800" dirty="0"/>
              <a:t>）</a:t>
            </a:r>
            <a:endParaRPr lang="en-US" altLang="zh-CN" sz="1800" dirty="0"/>
          </a:p>
        </p:txBody>
      </p:sp>
      <p:pic>
        <p:nvPicPr>
          <p:cNvPr id="15" name="图片 14">
            <a:extLst>
              <a:ext uri="{FF2B5EF4-FFF2-40B4-BE49-F238E27FC236}">
                <a16:creationId xmlns:a16="http://schemas.microsoft.com/office/drawing/2014/main" id="{FF65F031-5A46-47F6-B6D9-0886EC4E4314}"/>
              </a:ext>
            </a:extLst>
          </p:cNvPr>
          <p:cNvPicPr>
            <a:picLocks noChangeAspect="1"/>
          </p:cNvPicPr>
          <p:nvPr/>
        </p:nvPicPr>
        <p:blipFill>
          <a:blip r:embed="rId3"/>
          <a:stretch>
            <a:fillRect/>
          </a:stretch>
        </p:blipFill>
        <p:spPr>
          <a:xfrm>
            <a:off x="2322167" y="1032980"/>
            <a:ext cx="3577890" cy="2555635"/>
          </a:xfrm>
          <a:prstGeom prst="rect">
            <a:avLst/>
          </a:prstGeom>
        </p:spPr>
      </p:pic>
    </p:spTree>
    <p:extLst>
      <p:ext uri="{BB962C8B-B14F-4D97-AF65-F5344CB8AC3E}">
        <p14:creationId xmlns:p14="http://schemas.microsoft.com/office/powerpoint/2010/main" val="1617731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D491ABE4-B8BE-421D-AD8E-9F8C4A473ABF}"/>
                  </a:ext>
                </a:extLst>
              </p:cNvPr>
              <p:cNvSpPr>
                <a:spLocks noGrp="1"/>
              </p:cNvSpPr>
              <p:nvPr>
                <p:ph type="title"/>
              </p:nvPr>
            </p:nvSpPr>
            <p:spPr/>
            <p:txBody>
              <a:bodyPr/>
              <a:lstStyle/>
              <a:p>
                <a:r>
                  <a:rPr lang="zh-CN" altLang="en-US" dirty="0"/>
                  <a:t>双绞线的分类：</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 </m:t>
                    </m:r>
                  </m:oMath>
                </a14:m>
                <a:r>
                  <a:rPr lang="zh-CN" altLang="en-US" dirty="0"/>
                  <a:t>类</a:t>
                </a:r>
              </a:p>
            </p:txBody>
          </p:sp>
        </mc:Choice>
        <mc:Fallback xmlns="">
          <p:sp>
            <p:nvSpPr>
              <p:cNvPr id="3" name="标题 2">
                <a:extLst>
                  <a:ext uri="{FF2B5EF4-FFF2-40B4-BE49-F238E27FC236}">
                    <a16:creationId xmlns:a16="http://schemas.microsoft.com/office/drawing/2014/main" id="{D491ABE4-B8BE-421D-AD8E-9F8C4A473ABF}"/>
                  </a:ext>
                </a:extLst>
              </p:cNvPr>
              <p:cNvSpPr>
                <a:spLocks noGrp="1" noRot="1" noChangeAspect="1" noMove="1" noResize="1" noEditPoints="1" noAdjustHandles="1" noChangeArrowheads="1" noChangeShapeType="1" noTextEdit="1"/>
              </p:cNvSpPr>
              <p:nvPr>
                <p:ph type="title"/>
              </p:nvPr>
            </p:nvSpPr>
            <p:spPr>
              <a:blipFill>
                <a:blip r:embed="rId2"/>
                <a:stretch>
                  <a:fillRect l="-1511" t="-10280" b="-21495"/>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DD5179C8-A0C6-42AE-A1D3-83EF68DD9AF6}"/>
              </a:ext>
            </a:extLst>
          </p:cNvPr>
          <p:cNvSpPr>
            <a:spLocks noGrp="1"/>
          </p:cNvSpPr>
          <p:nvPr>
            <p:ph type="ftr" sz="quarter" idx="12"/>
          </p:nvPr>
        </p:nvSpPr>
        <p:spPr>
          <a:xfrm>
            <a:off x="489613" y="6431966"/>
            <a:ext cx="2150091" cy="426034"/>
          </a:xfrm>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123E85BB-69CC-4D56-8FFD-57DD84FDB193}"/>
              </a:ext>
            </a:extLst>
          </p:cNvPr>
          <p:cNvSpPr>
            <a:spLocks noGrp="1"/>
          </p:cNvSpPr>
          <p:nvPr>
            <p:ph type="sldNum" sz="quarter" idx="13"/>
          </p:nvPr>
        </p:nvSpPr>
        <p:spPr>
          <a:xfrm>
            <a:off x="11353799" y="6433271"/>
            <a:ext cx="348587" cy="426034"/>
          </a:xfrm>
          <a:prstGeom prst="rect">
            <a:avLst/>
          </a:prstGeom>
        </p:spPr>
        <p:txBody>
          <a:bodyPr/>
          <a:lstStyle/>
          <a:p>
            <a:fld id="{8D562992-2BE8-4B37-BE99-62904307C777}" type="slidenum">
              <a:rPr lang="zh-CN" altLang="en-US" smtClean="0"/>
              <a:pPr/>
              <a:t>7</a:t>
            </a:fld>
            <a:endParaRPr lang="zh-CN" altLang="en-US" dirty="0"/>
          </a:p>
        </p:txBody>
      </p:sp>
      <p:pic>
        <p:nvPicPr>
          <p:cNvPr id="8" name="图片 7">
            <a:extLst>
              <a:ext uri="{FF2B5EF4-FFF2-40B4-BE49-F238E27FC236}">
                <a16:creationId xmlns:a16="http://schemas.microsoft.com/office/drawing/2014/main" id="{5C471E06-678C-43B7-A03E-506ADE93EF09}"/>
              </a:ext>
            </a:extLst>
          </p:cNvPr>
          <p:cNvPicPr>
            <a:picLocks noChangeAspect="1"/>
          </p:cNvPicPr>
          <p:nvPr/>
        </p:nvPicPr>
        <p:blipFill>
          <a:blip r:embed="rId3"/>
          <a:stretch>
            <a:fillRect/>
          </a:stretch>
        </p:blipFill>
        <p:spPr>
          <a:xfrm>
            <a:off x="1564658" y="1125806"/>
            <a:ext cx="3968744" cy="5143416"/>
          </a:xfrm>
          <a:prstGeom prst="rect">
            <a:avLst/>
          </a:prstGeom>
        </p:spPr>
      </p:pic>
      <p:sp>
        <p:nvSpPr>
          <p:cNvPr id="9" name="内容占位符 1">
            <a:extLst>
              <a:ext uri="{FF2B5EF4-FFF2-40B4-BE49-F238E27FC236}">
                <a16:creationId xmlns:a16="http://schemas.microsoft.com/office/drawing/2014/main" id="{4F41491D-C4F7-457E-89AA-554249E147F2}"/>
              </a:ext>
            </a:extLst>
          </p:cNvPr>
          <p:cNvSpPr>
            <a:spLocks noGrp="1"/>
          </p:cNvSpPr>
          <p:nvPr>
            <p:ph idx="1"/>
          </p:nvPr>
        </p:nvSpPr>
        <p:spPr>
          <a:xfrm>
            <a:off x="6096000" y="1904826"/>
            <a:ext cx="5257799" cy="1299028"/>
          </a:xfrm>
        </p:spPr>
        <p:txBody>
          <a:bodyPr/>
          <a:lstStyle/>
          <a:p>
            <a:pPr marL="0" indent="0" algn="ctr">
              <a:buNone/>
            </a:pPr>
            <a:r>
              <a:rPr lang="en-US" altLang="zh-CN" sz="2400" dirty="0"/>
              <a:t>Now available on</a:t>
            </a:r>
          </a:p>
          <a:p>
            <a:pPr marL="0" indent="0" algn="ctr">
              <a:buNone/>
            </a:pPr>
            <a:r>
              <a:rPr lang="en-US" altLang="zh-CN" sz="3600" b="1" dirty="0"/>
              <a:t>SNS Drive</a:t>
            </a:r>
            <a:endParaRPr lang="en-US" altLang="zh-CN" sz="2400" b="1" dirty="0"/>
          </a:p>
        </p:txBody>
      </p:sp>
      <p:pic>
        <p:nvPicPr>
          <p:cNvPr id="13" name="内容占位符 12" descr="QR 代码&#10;&#10;描述已自动生成">
            <a:extLst>
              <a:ext uri="{FF2B5EF4-FFF2-40B4-BE49-F238E27FC236}">
                <a16:creationId xmlns:a16="http://schemas.microsoft.com/office/drawing/2014/main" id="{B3A55DDE-AC2C-4C12-8FD9-708B8B9E2420}"/>
              </a:ext>
            </a:extLst>
          </p:cNvPr>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7222373" y="3029857"/>
            <a:ext cx="3005051" cy="3005051"/>
          </a:xfrm>
          <a:prstGeom prst="rect">
            <a:avLst/>
          </a:prstGeom>
        </p:spPr>
      </p:pic>
      <p:sp>
        <p:nvSpPr>
          <p:cNvPr id="14" name="内容占位符 5">
            <a:extLst>
              <a:ext uri="{FF2B5EF4-FFF2-40B4-BE49-F238E27FC236}">
                <a16:creationId xmlns:a16="http://schemas.microsoft.com/office/drawing/2014/main" id="{D38A1B78-5673-4C5C-84C7-D5C618B0E725}"/>
              </a:ext>
            </a:extLst>
          </p:cNvPr>
          <p:cNvSpPr txBox="1">
            <a:spLocks/>
          </p:cNvSpPr>
          <p:nvPr/>
        </p:nvSpPr>
        <p:spPr>
          <a:xfrm>
            <a:off x="3635859" y="6432550"/>
            <a:ext cx="5002213" cy="42545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深入浅出双绞线</a:t>
            </a:r>
          </a:p>
        </p:txBody>
      </p:sp>
      <p:sp>
        <p:nvSpPr>
          <p:cNvPr id="16" name="文本框 15">
            <a:extLst>
              <a:ext uri="{FF2B5EF4-FFF2-40B4-BE49-F238E27FC236}">
                <a16:creationId xmlns:a16="http://schemas.microsoft.com/office/drawing/2014/main" id="{00D5D3B3-ACE9-4929-9A25-0FFE8728BFD2}"/>
              </a:ext>
            </a:extLst>
          </p:cNvPr>
          <p:cNvSpPr txBox="1"/>
          <p:nvPr/>
        </p:nvSpPr>
        <p:spPr>
          <a:xfrm>
            <a:off x="5673270" y="1279833"/>
            <a:ext cx="6103256" cy="461665"/>
          </a:xfrm>
          <a:prstGeom prst="rect">
            <a:avLst/>
          </a:prstGeom>
          <a:noFill/>
        </p:spPr>
        <p:txBody>
          <a:bodyPr wrap="square">
            <a:spAutoFit/>
          </a:bodyPr>
          <a:lstStyle/>
          <a:p>
            <a:pPr algn="ctr"/>
            <a:r>
              <a:rPr lang="en-US" altLang="zh-CN" sz="2400" b="1" dirty="0"/>
              <a:t>TIA/EIA-568-B.2 </a:t>
            </a:r>
            <a:r>
              <a:rPr lang="zh-CN" altLang="en-US" sz="2400" b="1" dirty="0"/>
              <a:t>标准：双绞线组件</a:t>
            </a:r>
          </a:p>
        </p:txBody>
      </p:sp>
    </p:spTree>
    <p:extLst>
      <p:ext uri="{BB962C8B-B14F-4D97-AF65-F5344CB8AC3E}">
        <p14:creationId xmlns:p14="http://schemas.microsoft.com/office/powerpoint/2010/main" val="8036836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5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5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C0D9E4C-CD2A-4099-99B9-50FC850A1CB9}"/>
              </a:ext>
            </a:extLst>
          </p:cNvPr>
          <p:cNvSpPr>
            <a:spLocks noGrp="1"/>
          </p:cNvSpPr>
          <p:nvPr>
            <p:ph idx="1"/>
          </p:nvPr>
        </p:nvSpPr>
        <p:spPr>
          <a:xfrm>
            <a:off x="838200" y="1669143"/>
            <a:ext cx="10515600" cy="3950970"/>
          </a:xfrm>
        </p:spPr>
        <p:txBody>
          <a:bodyPr/>
          <a:lstStyle/>
          <a:p>
            <a:pPr marL="0" indent="0">
              <a:buNone/>
            </a:pPr>
            <a:r>
              <a:rPr lang="zh-CN" altLang="en-US" sz="3200" dirty="0"/>
              <a:t>双绞线一般按照质量区别型号，分为：</a:t>
            </a:r>
            <a:endParaRPr lang="en-US" altLang="zh-CN" sz="3200" dirty="0"/>
          </a:p>
          <a:p>
            <a:pPr marL="0" indent="0">
              <a:buNone/>
            </a:pPr>
            <a:endParaRPr lang="en-US" altLang="zh-CN" sz="3200" dirty="0"/>
          </a:p>
          <a:p>
            <a:r>
              <a:rPr lang="zh-CN" altLang="en-US" sz="2400" dirty="0"/>
              <a:t>一类</a:t>
            </a:r>
            <a:r>
              <a:rPr lang="en-US" altLang="zh-CN" sz="2400" dirty="0"/>
              <a:t>(Cat.1</a:t>
            </a:r>
            <a:r>
              <a:rPr lang="zh-CN" altLang="en-US" sz="2400" dirty="0"/>
              <a:t>）：传统电话网络、</a:t>
            </a:r>
            <a:r>
              <a:rPr lang="en-US" altLang="zh-CN" sz="2400" dirty="0"/>
              <a:t>ISDN</a:t>
            </a:r>
            <a:r>
              <a:rPr lang="zh-CN" altLang="en-US" sz="2400" dirty="0"/>
              <a:t>等</a:t>
            </a:r>
            <a:endParaRPr lang="en-US" altLang="zh-CN" sz="2400" dirty="0"/>
          </a:p>
          <a:p>
            <a:r>
              <a:rPr lang="zh-CN" altLang="en-US" sz="2400" dirty="0"/>
              <a:t>二类</a:t>
            </a:r>
            <a:r>
              <a:rPr lang="en-US" altLang="zh-CN" sz="2400" dirty="0"/>
              <a:t>(Cat.2</a:t>
            </a:r>
            <a:r>
              <a:rPr lang="zh-CN" altLang="en-US" sz="2400" dirty="0"/>
              <a:t>）：</a:t>
            </a:r>
            <a:r>
              <a:rPr lang="en-US" altLang="zh-CN" sz="2400" dirty="0"/>
              <a:t>4M </a:t>
            </a:r>
            <a:r>
              <a:rPr lang="zh-CN" altLang="en-US" sz="2400" dirty="0"/>
              <a:t>令牌环网</a:t>
            </a:r>
            <a:endParaRPr lang="en-US" altLang="zh-CN" sz="2400" dirty="0"/>
          </a:p>
          <a:p>
            <a:r>
              <a:rPr lang="zh-CN" altLang="en-US" sz="2400" b="1" dirty="0"/>
              <a:t>三类</a:t>
            </a:r>
            <a:r>
              <a:rPr lang="en-US" altLang="zh-CN" sz="2400" b="1" dirty="0"/>
              <a:t>(Cat.3</a:t>
            </a:r>
            <a:r>
              <a:rPr lang="zh-CN" altLang="en-US" sz="2400" b="1" dirty="0"/>
              <a:t>）</a:t>
            </a:r>
            <a:r>
              <a:rPr lang="zh-CN" altLang="en-US" sz="2400" dirty="0"/>
              <a:t>：</a:t>
            </a:r>
            <a:r>
              <a:rPr lang="en-US" altLang="zh-CN" sz="2400" dirty="0"/>
              <a:t>16MHz </a:t>
            </a:r>
            <a:r>
              <a:rPr lang="zh-CN" altLang="en-US" sz="2400" dirty="0"/>
              <a:t>带宽，</a:t>
            </a:r>
            <a:r>
              <a:rPr lang="en-US" altLang="zh-CN" sz="2400" dirty="0"/>
              <a:t>10M Ethernet</a:t>
            </a:r>
          </a:p>
          <a:p>
            <a:r>
              <a:rPr lang="zh-CN" altLang="en-US" sz="2400" b="1" dirty="0"/>
              <a:t>四类</a:t>
            </a:r>
            <a:r>
              <a:rPr lang="en-US" altLang="zh-CN" sz="2400" b="1" dirty="0"/>
              <a:t>(Cat.4</a:t>
            </a:r>
            <a:r>
              <a:rPr lang="zh-CN" altLang="en-US" sz="2400" b="1" dirty="0"/>
              <a:t>）</a:t>
            </a:r>
            <a:r>
              <a:rPr lang="zh-CN" altLang="en-US" sz="2400" dirty="0"/>
              <a:t>：</a:t>
            </a:r>
            <a:r>
              <a:rPr lang="en-US" altLang="zh-CN" sz="2400" dirty="0"/>
              <a:t>20MHz</a:t>
            </a:r>
            <a:r>
              <a:rPr lang="zh-CN" altLang="en-US" sz="2400" dirty="0"/>
              <a:t>带宽，</a:t>
            </a:r>
            <a:r>
              <a:rPr lang="en-US" altLang="zh-CN" sz="2400" dirty="0"/>
              <a:t>16M </a:t>
            </a:r>
            <a:r>
              <a:rPr lang="zh-CN" altLang="en-US" sz="2400" dirty="0"/>
              <a:t>令牌环网</a:t>
            </a:r>
            <a:endParaRPr lang="en-US" altLang="zh-CN" sz="2400" dirty="0"/>
          </a:p>
        </p:txBody>
      </p:sp>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46CBDB46-04A1-40EF-8A4C-5DF27BA60DFA}"/>
                  </a:ext>
                </a:extLst>
              </p:cNvPr>
              <p:cNvSpPr>
                <a:spLocks noGrp="1"/>
              </p:cNvSpPr>
              <p:nvPr>
                <p:ph type="title"/>
              </p:nvPr>
            </p:nvSpPr>
            <p:spPr/>
            <p:txBody>
              <a:bodyPr/>
              <a:lstStyle/>
              <a:p>
                <a:r>
                  <a:rPr lang="zh-CN" altLang="en-US" dirty="0"/>
                  <a:t>双绞线的分类：</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 </m:t>
                    </m:r>
                  </m:oMath>
                </a14:m>
                <a:r>
                  <a:rPr lang="zh-CN" altLang="en-US" dirty="0"/>
                  <a:t>类</a:t>
                </a:r>
              </a:p>
            </p:txBody>
          </p:sp>
        </mc:Choice>
        <mc:Fallback xmlns="">
          <p:sp>
            <p:nvSpPr>
              <p:cNvPr id="3" name="标题 2">
                <a:extLst>
                  <a:ext uri="{FF2B5EF4-FFF2-40B4-BE49-F238E27FC236}">
                    <a16:creationId xmlns:a16="http://schemas.microsoft.com/office/drawing/2014/main" id="{46CBDB46-04A1-40EF-8A4C-5DF27BA60DFA}"/>
                  </a:ext>
                </a:extLst>
              </p:cNvPr>
              <p:cNvSpPr>
                <a:spLocks noGrp="1" noRot="1" noChangeAspect="1" noMove="1" noResize="1" noEditPoints="1" noAdjustHandles="1" noChangeArrowheads="1" noChangeShapeType="1" noTextEdit="1"/>
              </p:cNvSpPr>
              <p:nvPr>
                <p:ph type="title"/>
              </p:nvPr>
            </p:nvSpPr>
            <p:spPr>
              <a:blipFill>
                <a:blip r:embed="rId2"/>
                <a:stretch>
                  <a:fillRect l="-1511" t="-10280" b="-21495"/>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37AED6B8-824D-44DF-8372-1744B10DB407}"/>
              </a:ext>
            </a:extLst>
          </p:cNvPr>
          <p:cNvSpPr>
            <a:spLocks noGrp="1"/>
          </p:cNvSpPr>
          <p:nvPr>
            <p:ph type="ftr" sz="quarter" idx="12"/>
          </p:nvPr>
        </p:nvSpPr>
        <p:spPr>
          <a:prstGeom prst="rect">
            <a:avLst/>
          </a:prstGeom>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2F9A5481-E747-4DB8-A4AC-79B617DBE0FD}"/>
              </a:ext>
            </a:extLst>
          </p:cNvPr>
          <p:cNvSpPr>
            <a:spLocks noGrp="1"/>
          </p:cNvSpPr>
          <p:nvPr>
            <p:ph type="sldNum" sz="quarter" idx="13"/>
          </p:nvPr>
        </p:nvSpPr>
        <p:spPr>
          <a:prstGeom prst="rect">
            <a:avLst/>
          </a:prstGeom>
        </p:spPr>
        <p:txBody>
          <a:bodyPr/>
          <a:lstStyle/>
          <a:p>
            <a:fld id="{8D562992-2BE8-4B37-BE99-62904307C777}" type="slidenum">
              <a:rPr lang="zh-CN" altLang="en-US" smtClean="0"/>
              <a:pPr/>
              <a:t>8</a:t>
            </a:fld>
            <a:endParaRPr lang="zh-CN" altLang="en-US" dirty="0"/>
          </a:p>
        </p:txBody>
      </p:sp>
      <p:sp>
        <p:nvSpPr>
          <p:cNvPr id="6" name="内容占位符 5">
            <a:extLst>
              <a:ext uri="{FF2B5EF4-FFF2-40B4-BE49-F238E27FC236}">
                <a16:creationId xmlns:a16="http://schemas.microsoft.com/office/drawing/2014/main" id="{E9872D82-52A1-423B-B399-00E6D1C44A41}"/>
              </a:ext>
            </a:extLst>
          </p:cNvPr>
          <p:cNvSpPr>
            <a:spLocks noGrp="1"/>
          </p:cNvSpPr>
          <p:nvPr>
            <p:ph sz="quarter" idx="19"/>
          </p:nvPr>
        </p:nvSpPr>
        <p:spPr>
          <a:prstGeom prst="rect">
            <a:avLst/>
          </a:prstGeom>
        </p:spPr>
        <p:txBody>
          <a:bodyPr/>
          <a:lstStyle/>
          <a:p>
            <a:r>
              <a:rPr lang="zh-CN" altLang="en-US" dirty="0"/>
              <a:t>深入浅出双绞线</a:t>
            </a:r>
          </a:p>
        </p:txBody>
      </p:sp>
      <p:sp>
        <p:nvSpPr>
          <p:cNvPr id="8" name="文本框 7">
            <a:extLst>
              <a:ext uri="{FF2B5EF4-FFF2-40B4-BE49-F238E27FC236}">
                <a16:creationId xmlns:a16="http://schemas.microsoft.com/office/drawing/2014/main" id="{8C996805-0020-4A6A-9B34-3F17F10EC642}"/>
              </a:ext>
            </a:extLst>
          </p:cNvPr>
          <p:cNvSpPr txBox="1"/>
          <p:nvPr/>
        </p:nvSpPr>
        <p:spPr>
          <a:xfrm>
            <a:off x="6019800" y="6120546"/>
            <a:ext cx="6103256" cy="261610"/>
          </a:xfrm>
          <a:prstGeom prst="rect">
            <a:avLst/>
          </a:prstGeom>
          <a:noFill/>
        </p:spPr>
        <p:txBody>
          <a:bodyPr wrap="square">
            <a:spAutoFit/>
          </a:bodyPr>
          <a:lstStyle/>
          <a:p>
            <a:pPr algn="r"/>
            <a:r>
              <a:rPr lang="zh-CN" altLang="en-US" sz="1100" dirty="0"/>
              <a:t>标粗的型号是 </a:t>
            </a:r>
            <a:r>
              <a:rPr lang="en-US" altLang="zh-CN" sz="1100" dirty="0"/>
              <a:t>TIA/EIA-568-B.2 </a:t>
            </a:r>
            <a:r>
              <a:rPr lang="zh-CN" altLang="en-US" sz="1100" dirty="0"/>
              <a:t>或 </a:t>
            </a:r>
            <a:r>
              <a:rPr lang="en-US" altLang="zh-CN" sz="1100" dirty="0"/>
              <a:t>ISO/IEC 11801 </a:t>
            </a:r>
            <a:r>
              <a:rPr lang="zh-CN" altLang="en-US" sz="1100" dirty="0"/>
              <a:t>所界定、承认的型号。</a:t>
            </a:r>
          </a:p>
        </p:txBody>
      </p:sp>
    </p:spTree>
    <p:extLst>
      <p:ext uri="{BB962C8B-B14F-4D97-AF65-F5344CB8AC3E}">
        <p14:creationId xmlns:p14="http://schemas.microsoft.com/office/powerpoint/2010/main" val="1445342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7AED6B8-824D-44DF-8372-1744B10DB407}"/>
              </a:ext>
            </a:extLst>
          </p:cNvPr>
          <p:cNvSpPr>
            <a:spLocks noGrp="1"/>
          </p:cNvSpPr>
          <p:nvPr>
            <p:ph type="ftr" sz="quarter" idx="12"/>
          </p:nvPr>
        </p:nvSpPr>
        <p:spPr/>
        <p:txBody>
          <a:bodyPr/>
          <a:lstStyle/>
          <a:p>
            <a:r>
              <a:rPr lang="zh-CN" altLang="en-US"/>
              <a:t>学生网服 </a:t>
            </a:r>
            <a:r>
              <a:rPr lang="en-US" altLang="zh-CN"/>
              <a:t>SNS © 2021</a:t>
            </a:r>
            <a:endParaRPr lang="zh-CN" altLang="en-US" dirty="0"/>
          </a:p>
        </p:txBody>
      </p:sp>
      <p:sp>
        <p:nvSpPr>
          <p:cNvPr id="5" name="灯片编号占位符 4">
            <a:extLst>
              <a:ext uri="{FF2B5EF4-FFF2-40B4-BE49-F238E27FC236}">
                <a16:creationId xmlns:a16="http://schemas.microsoft.com/office/drawing/2014/main" id="{2F9A5481-E747-4DB8-A4AC-79B617DBE0FD}"/>
              </a:ext>
            </a:extLst>
          </p:cNvPr>
          <p:cNvSpPr>
            <a:spLocks noGrp="1"/>
          </p:cNvSpPr>
          <p:nvPr>
            <p:ph type="sldNum" sz="quarter" idx="13"/>
          </p:nvPr>
        </p:nvSpPr>
        <p:spPr/>
        <p:txBody>
          <a:bodyPr/>
          <a:lstStyle/>
          <a:p>
            <a:fld id="{8D562992-2BE8-4B37-BE99-62904307C777}" type="slidenum">
              <a:rPr lang="zh-CN" altLang="en-US" smtClean="0"/>
              <a:pPr/>
              <a:t>9</a:t>
            </a:fld>
            <a:endParaRPr lang="zh-CN" altLang="en-US" dirty="0"/>
          </a:p>
        </p:txBody>
      </p:sp>
      <p:sp>
        <p:nvSpPr>
          <p:cNvPr id="2" name="内容占位符 1">
            <a:extLst>
              <a:ext uri="{FF2B5EF4-FFF2-40B4-BE49-F238E27FC236}">
                <a16:creationId xmlns:a16="http://schemas.microsoft.com/office/drawing/2014/main" id="{1C0D9E4C-CD2A-4099-99B9-50FC850A1CB9}"/>
              </a:ext>
            </a:extLst>
          </p:cNvPr>
          <p:cNvSpPr>
            <a:spLocks noGrp="1"/>
          </p:cNvSpPr>
          <p:nvPr>
            <p:ph sz="quarter" idx="19"/>
          </p:nvPr>
        </p:nvSpPr>
        <p:spPr/>
        <p:txBody>
          <a:bodyPr/>
          <a:lstStyle/>
          <a:p>
            <a:r>
              <a:rPr lang="zh-CN" altLang="en-US" dirty="0"/>
              <a:t>深入浅出双绞线</a:t>
            </a:r>
            <a:endParaRPr lang="en-US" altLang="zh-CN" dirty="0"/>
          </a:p>
        </p:txBody>
      </p:sp>
      <p:sp>
        <p:nvSpPr>
          <p:cNvPr id="8" name="文本框 7">
            <a:extLst>
              <a:ext uri="{FF2B5EF4-FFF2-40B4-BE49-F238E27FC236}">
                <a16:creationId xmlns:a16="http://schemas.microsoft.com/office/drawing/2014/main" id="{8C996805-0020-4A6A-9B34-3F17F10EC642}"/>
              </a:ext>
            </a:extLst>
          </p:cNvPr>
          <p:cNvSpPr txBox="1"/>
          <p:nvPr/>
        </p:nvSpPr>
        <p:spPr>
          <a:xfrm>
            <a:off x="6019800" y="6120546"/>
            <a:ext cx="6103256" cy="261610"/>
          </a:xfrm>
          <a:prstGeom prst="rect">
            <a:avLst/>
          </a:prstGeom>
          <a:noFill/>
        </p:spPr>
        <p:txBody>
          <a:bodyPr wrap="square">
            <a:spAutoFit/>
          </a:bodyPr>
          <a:lstStyle/>
          <a:p>
            <a:pPr algn="r"/>
            <a:r>
              <a:rPr lang="zh-CN" altLang="en-US" sz="1100" dirty="0"/>
              <a:t>标粗的型号是 </a:t>
            </a:r>
            <a:r>
              <a:rPr lang="en-US" altLang="zh-CN" sz="1100" dirty="0"/>
              <a:t>TIA/EIA-568-B.2 </a:t>
            </a:r>
            <a:r>
              <a:rPr lang="zh-CN" altLang="en-US" sz="1100" dirty="0"/>
              <a:t>或 </a:t>
            </a:r>
            <a:r>
              <a:rPr lang="en-US" altLang="zh-CN" sz="1100" dirty="0"/>
              <a:t>ISO/IEC 11801 </a:t>
            </a:r>
            <a:r>
              <a:rPr lang="zh-CN" altLang="en-US" sz="1100" dirty="0"/>
              <a:t>所界定、承认的型号。</a:t>
            </a:r>
          </a:p>
        </p:txBody>
      </p:sp>
      <p:sp>
        <p:nvSpPr>
          <p:cNvPr id="13" name="内容占位符 1">
            <a:extLst>
              <a:ext uri="{FF2B5EF4-FFF2-40B4-BE49-F238E27FC236}">
                <a16:creationId xmlns:a16="http://schemas.microsoft.com/office/drawing/2014/main" id="{3E0B4FD4-505D-4433-8052-7B7133BCCA6A}"/>
              </a:ext>
            </a:extLst>
          </p:cNvPr>
          <p:cNvSpPr txBox="1">
            <a:spLocks/>
          </p:cNvSpPr>
          <p:nvPr/>
        </p:nvSpPr>
        <p:spPr>
          <a:xfrm>
            <a:off x="838200" y="475844"/>
            <a:ext cx="10515600" cy="5286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1800" dirty="0">
                <a:solidFill>
                  <a:prstClr val="black"/>
                </a:solidFill>
                <a:latin typeface="Sarasa Gothic TC"/>
                <a:ea typeface="Sarasa Gothic TC"/>
              </a:rPr>
              <a:t>承上页</a:t>
            </a:r>
            <a:endParaRPr lang="en-US" altLang="zh-CN" sz="1800" dirty="0">
              <a:solidFill>
                <a:prstClr val="black"/>
              </a:solidFill>
              <a:latin typeface="Sarasa Gothic TC"/>
              <a:ea typeface="Sarasa Gothic TC"/>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ltLang="zh-CN" sz="1100" b="1" dirty="0"/>
          </a:p>
          <a:p>
            <a:pPr marL="0" indent="0">
              <a:buNone/>
            </a:pPr>
            <a:r>
              <a:rPr lang="zh-CN" altLang="en-US" sz="2400" b="1" dirty="0"/>
              <a:t>五类</a:t>
            </a:r>
            <a:r>
              <a:rPr lang="en-US" altLang="zh-CN" sz="2400" b="1" dirty="0"/>
              <a:t>(Cat.5</a:t>
            </a:r>
            <a:r>
              <a:rPr lang="zh-CN" altLang="en-US" sz="2400" b="1" dirty="0"/>
              <a:t>）</a:t>
            </a:r>
            <a:r>
              <a:rPr lang="zh-CN" altLang="en-US" sz="2400" dirty="0"/>
              <a:t>：</a:t>
            </a:r>
            <a:r>
              <a:rPr lang="en-US" altLang="zh-CN" sz="2400" dirty="0"/>
              <a:t>100MHz </a:t>
            </a:r>
            <a:r>
              <a:rPr lang="zh-CN" altLang="en-US" sz="2400" dirty="0"/>
              <a:t>带宽，</a:t>
            </a:r>
            <a:r>
              <a:rPr lang="en-US" altLang="zh-CN" sz="2400" dirty="0"/>
              <a:t>100BASE-T</a:t>
            </a:r>
          </a:p>
          <a:p>
            <a:pPr marL="0" indent="0" algn="r">
              <a:buNone/>
            </a:pPr>
            <a:r>
              <a:rPr lang="en-US" altLang="zh-CN" sz="1800" dirty="0"/>
              <a:t>——</a:t>
            </a:r>
            <a:r>
              <a:rPr lang="zh-CN" altLang="en-US" sz="1800" dirty="0"/>
              <a:t>你期待已久的百兆网。</a:t>
            </a:r>
            <a:endParaRPr lang="en-US" altLang="zh-CN" sz="1800" dirty="0"/>
          </a:p>
          <a:p>
            <a:pPr marL="0" indent="0" algn="r">
              <a:buNone/>
            </a:pPr>
            <a:endParaRPr lang="en-US" altLang="zh-CN" sz="2000" dirty="0"/>
          </a:p>
          <a:p>
            <a:pPr marL="0" indent="0">
              <a:buNone/>
            </a:pPr>
            <a:r>
              <a:rPr lang="zh-CN" altLang="en-US" sz="2400" b="1" dirty="0"/>
              <a:t>超五类</a:t>
            </a:r>
            <a:r>
              <a:rPr lang="en-US" altLang="zh-CN" sz="2400" b="1" dirty="0"/>
              <a:t>(Cat.5e)</a:t>
            </a:r>
            <a:r>
              <a:rPr lang="zh-CN" altLang="en-US" sz="2400" dirty="0"/>
              <a:t>：</a:t>
            </a:r>
            <a:r>
              <a:rPr lang="en-US" altLang="zh-CN" sz="2400" dirty="0"/>
              <a:t>125MHz </a:t>
            </a:r>
            <a:r>
              <a:rPr lang="zh-CN" altLang="en-US" sz="2400" dirty="0"/>
              <a:t>带宽，</a:t>
            </a:r>
            <a:r>
              <a:rPr lang="en-US" altLang="zh-CN" sz="2400" dirty="0"/>
              <a:t>1000BASE-T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arasa Gothic TC"/>
                <a:ea typeface="Sarasa Gothic TC"/>
                <a:cs typeface="+mn-cs"/>
              </a:rPr>
              <a:t>——</a:t>
            </a:r>
            <a:r>
              <a:rPr kumimoji="0" lang="zh-CN" altLang="en-US" sz="1800" b="0" i="0" u="none" strike="noStrike" kern="1200" cap="none" spc="0" normalizeH="0" baseline="0" noProof="0" dirty="0">
                <a:ln>
                  <a:noFill/>
                </a:ln>
                <a:solidFill>
                  <a:prstClr val="black"/>
                </a:solidFill>
                <a:effectLst/>
                <a:uLnTx/>
                <a:uFillTx/>
                <a:latin typeface="Sarasa Gothic TC"/>
                <a:ea typeface="Sarasa Gothic TC"/>
                <a:cs typeface="+mn-cs"/>
              </a:rPr>
              <a:t>出色的五类，如今更出色。</a:t>
            </a:r>
            <a:endParaRPr kumimoji="0" lang="en-US" altLang="zh-CN" sz="1800" b="0" i="0" u="none" strike="noStrike" kern="1200" cap="none" spc="0" normalizeH="0" baseline="0" noProof="0" dirty="0">
              <a:ln>
                <a:noFill/>
              </a:ln>
              <a:solidFill>
                <a:prstClr val="black"/>
              </a:solidFill>
              <a:effectLst/>
              <a:uLnTx/>
              <a:uFillTx/>
              <a:latin typeface="Sarasa Gothic TC"/>
              <a:ea typeface="Sarasa Gothic TC"/>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CN" sz="2400" dirty="0"/>
          </a:p>
          <a:p>
            <a:pPr marL="0" indent="0">
              <a:buNone/>
            </a:pPr>
            <a:r>
              <a:rPr lang="zh-CN" altLang="en-US" sz="2400" b="1" dirty="0"/>
              <a:t>六类</a:t>
            </a:r>
            <a:r>
              <a:rPr lang="en-US" altLang="zh-CN" sz="2400" b="1" dirty="0"/>
              <a:t>(Cat.6)</a:t>
            </a:r>
            <a:r>
              <a:rPr lang="zh-CN" altLang="en-US" sz="2400" dirty="0"/>
              <a:t>：</a:t>
            </a:r>
            <a:r>
              <a:rPr lang="en-US" altLang="zh-CN" sz="2400" dirty="0"/>
              <a:t>250MHz </a:t>
            </a:r>
            <a:r>
              <a:rPr lang="zh-CN" altLang="en-US" sz="2400" dirty="0"/>
              <a:t>带宽，</a:t>
            </a:r>
            <a:r>
              <a:rPr lang="en-US" altLang="zh-CN" sz="2400" dirty="0"/>
              <a:t>1000BASE-T</a:t>
            </a:r>
            <a:r>
              <a:rPr lang="zh-CN" altLang="en-US" sz="2400" dirty="0"/>
              <a:t>、短距</a:t>
            </a:r>
            <a:r>
              <a:rPr lang="en-US" altLang="zh-CN" sz="2400" dirty="0"/>
              <a:t>10GBASE-T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arasa Gothic TC"/>
                <a:ea typeface="Sarasa Gothic TC"/>
                <a:cs typeface="+mn-cs"/>
              </a:rPr>
              <a:t>——</a:t>
            </a:r>
            <a:r>
              <a:rPr kumimoji="0" lang="zh-CN" altLang="en-US" sz="1800" b="0" i="0" u="none" strike="noStrike" kern="1200" cap="none" spc="0" normalizeH="0" baseline="0" noProof="0" dirty="0">
                <a:ln>
                  <a:noFill/>
                </a:ln>
                <a:solidFill>
                  <a:prstClr val="black"/>
                </a:solidFill>
                <a:effectLst/>
                <a:uLnTx/>
                <a:uFillTx/>
                <a:latin typeface="Sarasa Gothic TC"/>
                <a:ea typeface="Sarasa Gothic TC"/>
                <a:cs typeface="+mn-cs"/>
              </a:rPr>
              <a:t>超前</a:t>
            </a:r>
            <a:r>
              <a:rPr lang="zh-CN" altLang="en-US" sz="1800" dirty="0">
                <a:solidFill>
                  <a:prstClr val="black"/>
                </a:solidFill>
                <a:latin typeface="Sarasa Gothic TC"/>
                <a:ea typeface="Sarasa Gothic TC"/>
              </a:rPr>
              <a:t>，</a:t>
            </a:r>
            <a:r>
              <a:rPr kumimoji="0" lang="zh-CN" altLang="en-US" sz="1800" b="0" i="0" u="none" strike="noStrike" kern="1200" cap="none" spc="0" normalizeH="0" baseline="0" noProof="0" dirty="0">
                <a:ln>
                  <a:noFill/>
                </a:ln>
                <a:solidFill>
                  <a:prstClr val="black"/>
                </a:solidFill>
                <a:effectLst/>
                <a:uLnTx/>
                <a:uFillTx/>
                <a:latin typeface="Sarasa Gothic TC"/>
                <a:ea typeface="Sarasa Gothic TC"/>
                <a:cs typeface="+mn-cs"/>
              </a:rPr>
              <a:t>空前。</a:t>
            </a:r>
            <a:endParaRPr lang="en-US" altLang="zh-CN" sz="2400" dirty="0"/>
          </a:p>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CN" sz="2400" dirty="0"/>
          </a:p>
          <a:p>
            <a:pPr marL="0" indent="0">
              <a:buNone/>
            </a:pPr>
            <a:r>
              <a:rPr lang="zh-CN" altLang="en-US" sz="2400" b="1" dirty="0"/>
              <a:t>拓展</a:t>
            </a:r>
            <a:r>
              <a:rPr lang="en-US" altLang="zh-CN" sz="2400" b="1" dirty="0"/>
              <a:t>\</a:t>
            </a:r>
            <a:r>
              <a:rPr lang="zh-CN" altLang="en-US" sz="2400" b="1" dirty="0"/>
              <a:t>超六类</a:t>
            </a:r>
            <a:r>
              <a:rPr lang="en-US" altLang="zh-CN" sz="2400" b="1" dirty="0"/>
              <a:t>(Cat.6A\6e)</a:t>
            </a:r>
            <a:r>
              <a:rPr lang="zh-CN" altLang="en-US" sz="2400" dirty="0"/>
              <a:t>：</a:t>
            </a:r>
            <a:r>
              <a:rPr lang="en-US" altLang="zh-CN" sz="2400" dirty="0"/>
              <a:t>500MHz </a:t>
            </a:r>
            <a:r>
              <a:rPr lang="zh-CN" altLang="en-US" sz="2400" dirty="0"/>
              <a:t>带宽</a:t>
            </a:r>
            <a:r>
              <a:rPr lang="en-US" altLang="zh-CN" sz="2400" dirty="0"/>
              <a:t>(6A)</a:t>
            </a:r>
            <a:r>
              <a:rPr lang="zh-CN" altLang="en-US" sz="2400" dirty="0"/>
              <a:t>，</a:t>
            </a:r>
            <a:r>
              <a:rPr lang="en-US" altLang="zh-CN" sz="2400" dirty="0"/>
              <a:t>10GBASE-T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arasa Gothic TC"/>
                <a:ea typeface="Sarasa Gothic TC"/>
                <a:cs typeface="+mn-cs"/>
              </a:rPr>
              <a:t>——</a:t>
            </a:r>
            <a:r>
              <a:rPr kumimoji="0" lang="zh-CN" altLang="en-US" sz="1800" b="0" i="0" u="none" strike="noStrike" kern="1200" cap="none" spc="0" normalizeH="0" baseline="0" noProof="0" dirty="0">
                <a:ln>
                  <a:noFill/>
                </a:ln>
                <a:solidFill>
                  <a:prstClr val="black"/>
                </a:solidFill>
                <a:effectLst/>
                <a:uLnTx/>
                <a:uFillTx/>
                <a:latin typeface="Sarasa Gothic TC"/>
                <a:ea typeface="Sarasa Gothic TC"/>
                <a:cs typeface="+mn-cs"/>
              </a:rPr>
              <a:t>岂止于快。</a:t>
            </a:r>
            <a:endParaRPr lang="en-US" altLang="zh-CN" sz="2400" dirty="0"/>
          </a:p>
        </p:txBody>
      </p:sp>
    </p:spTree>
    <p:extLst>
      <p:ext uri="{BB962C8B-B14F-4D97-AF65-F5344CB8AC3E}">
        <p14:creationId xmlns:p14="http://schemas.microsoft.com/office/powerpoint/2010/main" val="3115400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ll about Sarasa">
      <a:majorFont>
        <a:latin typeface="Sarasa Gothic TC Semibold"/>
        <a:ea typeface="Sarasa Gothic TC Semibold"/>
        <a:cs typeface=""/>
      </a:majorFont>
      <a:minorFont>
        <a:latin typeface="Sarasa Gothic TC"/>
        <a:ea typeface="Sarasa Gothic T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S 2021" id="{913813D8-5727-4145-9D87-1516FF4DE819}" vid="{28686997-3935-4DD5-B3BC-FAAE0B19079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TotalTime>
  <Words>1466</Words>
  <Application>Microsoft Office PowerPoint</Application>
  <PresentationFormat>宽屏</PresentationFormat>
  <Paragraphs>274</Paragraphs>
  <Slides>26</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Sarasa Gothic TC</vt:lpstr>
      <vt:lpstr>Sarasa Gothic TC Semibold</vt:lpstr>
      <vt:lpstr>等线</vt:lpstr>
      <vt:lpstr>Arial</vt:lpstr>
      <vt:lpstr>Cambria Math</vt:lpstr>
      <vt:lpstr>Office 主题​​</vt:lpstr>
      <vt:lpstr>深入浅出双绞线 Head First Twisted-Pair Cabling</vt:lpstr>
      <vt:lpstr>摘要</vt:lpstr>
      <vt:lpstr>常见的 3 种网络线缆</vt:lpstr>
      <vt:lpstr>双绞线 AKA “网线”</vt:lpstr>
      <vt:lpstr>双绞线的基本结构</vt:lpstr>
      <vt:lpstr>双绞线的分类：STP 与 UTP</vt:lpstr>
      <vt:lpstr>双绞线的分类：x 类</vt:lpstr>
      <vt:lpstr>双绞线的分类：x 类</vt:lpstr>
      <vt:lpstr>PowerPoint 演示文稿</vt:lpstr>
      <vt:lpstr>PowerPoint 演示文稿</vt:lpstr>
      <vt:lpstr>RJ 接头 AKA “水晶头”</vt:lpstr>
      <vt:lpstr>RJ45 接头 AKA “网络水晶头”</vt:lpstr>
      <vt:lpstr>RJ45 Pinout</vt:lpstr>
      <vt:lpstr>RJ45 Pinout，以 1000BASE-T 为例</vt:lpstr>
      <vt:lpstr>RJ45 接线顺序</vt:lpstr>
      <vt:lpstr>网线制作</vt:lpstr>
      <vt:lpstr>网线制作</vt:lpstr>
      <vt:lpstr>网线制作</vt:lpstr>
      <vt:lpstr>网线制作</vt:lpstr>
      <vt:lpstr>网线制作</vt:lpstr>
      <vt:lpstr>网线制作</vt:lpstr>
      <vt:lpstr>网线制作</vt:lpstr>
      <vt:lpstr>网线制作</vt:lpstr>
      <vt:lpstr>网线制作</vt:lpstr>
      <vt:lpstr>Talking is cheap, show me the vids</vt:lpstr>
      <vt:lpstr>深入浅出双绞线 Head First Twisted-Pair Cabling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从客服到网管</dc:title>
  <dc:creator>Ap0str0ph3</dc:creator>
  <cp:lastModifiedBy>Ap0str0ph3</cp:lastModifiedBy>
  <cp:revision>7</cp:revision>
  <dcterms:created xsi:type="dcterms:W3CDTF">2021-09-19T03:37:34Z</dcterms:created>
  <dcterms:modified xsi:type="dcterms:W3CDTF">2021-10-11T16:13:35Z</dcterms:modified>
</cp:coreProperties>
</file>